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Lst>
  <p:notesMasterIdLst>
    <p:notesMasterId r:id="rId14"/>
  </p:notesMasterIdLst>
  <p:handoutMasterIdLst>
    <p:handoutMasterId r:id="rId15"/>
  </p:handoutMasterIdLst>
  <p:sldIdLst>
    <p:sldId id="446" r:id="rId5"/>
    <p:sldId id="770" r:id="rId6"/>
    <p:sldId id="5572" r:id="rId7"/>
    <p:sldId id="5565" r:id="rId8"/>
    <p:sldId id="5568" r:id="rId9"/>
    <p:sldId id="449" r:id="rId10"/>
    <p:sldId id="769" r:id="rId11"/>
    <p:sldId id="5567" r:id="rId12"/>
    <p:sldId id="265" r:id="rId13"/>
  </p:sldIdLst>
  <p:sldSz cx="9144000" cy="5143500" type="screen16x9"/>
  <p:notesSz cx="6858000" cy="9144000"/>
  <p:custDataLst>
    <p:tags r:id="rId1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pos="3144"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Kate Ryan" initials="KR"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69"/>
    <a:srgbClr val="86DBF2"/>
    <a:srgbClr val="049FD9"/>
    <a:srgbClr val="1FAED4"/>
    <a:srgbClr val="72C059"/>
    <a:srgbClr val="B2D171"/>
    <a:srgbClr val="B8E1D0"/>
    <a:srgbClr val="26194B"/>
    <a:srgbClr val="9891A0"/>
    <a:srgbClr val="11307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C1C32-A519-D3A8-33D8-409B1465E9C8}" v="1" dt="2020-05-19T15:53:15.416"/>
  </p1510:revLst>
</p1510:revInfo>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50"/>
    <p:restoredTop sz="94694"/>
  </p:normalViewPr>
  <p:slideViewPr>
    <p:cSldViewPr snapToGrid="0">
      <p:cViewPr varScale="1">
        <p:scale>
          <a:sx n="161" d="100"/>
          <a:sy n="161" d="100"/>
        </p:scale>
        <p:origin x="888" y="200"/>
      </p:cViewPr>
      <p:guideLst>
        <p:guide pos="3144"/>
        <p:guide orient="horz" pos="162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6/22/22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6/22/22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If your use case applies to </a:t>
            </a:r>
            <a:r>
              <a:rPr lang="en-US" err="1"/>
              <a:t>morer</a:t>
            </a:r>
            <a:r>
              <a:rPr lang="en-US"/>
              <a:t> than one or even all industries please keep all the industries and BOLD the industry where the </a:t>
            </a:r>
            <a:r>
              <a:rPr lang="en-US" err="1"/>
              <a:t>PoV</a:t>
            </a:r>
            <a:r>
              <a:rPr lang="en-US"/>
              <a:t> fits. </a:t>
            </a:r>
          </a:p>
          <a:p>
            <a:endParaRPr lang="en-US"/>
          </a:p>
          <a:p>
            <a:r>
              <a:rPr lang="en-US" sz="1200" b="0" i="0" kern="1200">
                <a:solidFill>
                  <a:schemeClr val="tx1"/>
                </a:solidFill>
                <a:effectLst/>
                <a:latin typeface="+mn-lt"/>
                <a:ea typeface="ＭＳ Ｐゴシック" charset="0"/>
                <a:cs typeface="ＭＳ Ｐゴシック" charset="0"/>
              </a:rPr>
              <a:t>Smart City/Health Care/Industry and Manufacturing/Hospitality/Education/Retail/Utilities/Logistics/Professional Services/Public Sector/Service Provider</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For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applies the same : if there is just one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delete others, and bold the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that </a:t>
            </a:r>
            <a:r>
              <a:rPr lang="en-US" sz="1200" b="0" i="0" kern="1200" err="1">
                <a:solidFill>
                  <a:schemeClr val="tx1"/>
                </a:solidFill>
                <a:effectLst/>
                <a:latin typeface="+mn-lt"/>
                <a:ea typeface="ＭＳ Ｐゴシック" charset="0"/>
                <a:cs typeface="ＭＳ Ｐゴシック" charset="0"/>
              </a:rPr>
              <a:t>PoV</a:t>
            </a:r>
            <a:r>
              <a:rPr lang="en-US" sz="1200" b="0" i="0" kern="1200">
                <a:solidFill>
                  <a:schemeClr val="tx1"/>
                </a:solidFill>
                <a:effectLst/>
                <a:latin typeface="+mn-lt"/>
                <a:ea typeface="ＭＳ Ｐゴシック" charset="0"/>
                <a:cs typeface="ＭＳ Ｐゴシック" charset="0"/>
              </a:rPr>
              <a:t> is about. </a:t>
            </a:r>
          </a:p>
          <a:p>
            <a:endParaRPr lang="en-US" sz="1200" b="0" i="0" kern="1200">
              <a:solidFill>
                <a:schemeClr val="tx1"/>
              </a:solidFill>
              <a:effectLst/>
              <a:latin typeface="+mn-lt"/>
              <a:ea typeface="ＭＳ Ｐゴシック" charset="0"/>
              <a:cs typeface="ＭＳ Ｐゴシック" charset="0"/>
            </a:endParaRPr>
          </a:p>
          <a:p>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 Safe and Security/Operations Automation/Human Resources/Operation Analytics</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Please only keep the Architectural Plays that </a:t>
            </a:r>
            <a:r>
              <a:rPr lang="en-US" sz="1200" b="0" i="0" kern="1200" err="1">
                <a:solidFill>
                  <a:schemeClr val="tx1"/>
                </a:solidFill>
                <a:effectLst/>
                <a:latin typeface="+mn-lt"/>
                <a:ea typeface="ＭＳ Ｐゴシック" charset="0"/>
                <a:cs typeface="ＭＳ Ｐゴシック" charset="0"/>
              </a:rPr>
              <a:t>PoV</a:t>
            </a:r>
            <a:r>
              <a:rPr lang="en-US" sz="1200" b="0" i="0" kern="1200">
                <a:solidFill>
                  <a:schemeClr val="tx1"/>
                </a:solidFill>
                <a:effectLst/>
                <a:latin typeface="+mn-lt"/>
                <a:ea typeface="ＭＳ Ｐゴシック" charset="0"/>
                <a:cs typeface="ＭＳ Ｐゴシック" charset="0"/>
              </a:rPr>
              <a:t> is about. </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Architectural Play :  Enterprise / Data Center / Security / Collaboration / Service Provider</a:t>
            </a:r>
          </a:p>
          <a:p>
            <a:endParaRPr lang="en-US" sz="1200" b="0" i="0" kern="1200">
              <a:solidFill>
                <a:schemeClr val="tx1"/>
              </a:solidFill>
              <a:effectLst/>
              <a:latin typeface="+mn-lt"/>
              <a:ea typeface="ＭＳ Ｐゴシック" charset="0"/>
              <a:cs typeface="ＭＳ Ｐゴシック" charset="0"/>
            </a:endParaRPr>
          </a:p>
          <a:p>
            <a:endParaRPr lang="en-US" sz="1200" b="0" i="0" kern="120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a:t>
            </a:fld>
            <a:endParaRPr lang="en-US"/>
          </a:p>
        </p:txBody>
      </p:sp>
    </p:spTree>
    <p:extLst>
      <p:ext uri="{BB962C8B-B14F-4D97-AF65-F5344CB8AC3E}">
        <p14:creationId xmlns:p14="http://schemas.microsoft.com/office/powerpoint/2010/main" val="520799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under Industry Alignment  just types the Industry that </a:t>
            </a:r>
            <a:r>
              <a:rPr lang="en-US" err="1"/>
              <a:t>PoV</a:t>
            </a:r>
            <a:r>
              <a:rPr lang="en-US"/>
              <a:t> was created as well </a:t>
            </a:r>
            <a:r>
              <a:rPr lang="en-US" err="1"/>
              <a:t>LoB</a:t>
            </a:r>
            <a:r>
              <a:rPr lang="en-US"/>
              <a:t> </a:t>
            </a:r>
          </a:p>
          <a:p>
            <a:endParaRPr lang="en-US"/>
          </a:p>
          <a:p>
            <a:r>
              <a:rPr lang="en-US"/>
              <a:t>For the pictures, when you go to the </a:t>
            </a:r>
            <a:r>
              <a:rPr lang="en-US" err="1"/>
              <a:t>bx.cisco.com</a:t>
            </a:r>
            <a:r>
              <a:rPr lang="en-US"/>
              <a:t>  link and select brand categories and the select </a:t>
            </a:r>
            <a:r>
              <a:rPr lang="en-US" err="1"/>
              <a:t>photograpy</a:t>
            </a:r>
            <a:r>
              <a:rPr lang="en-US"/>
              <a:t> you can use the engine text box to look for industry pictures and download it</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a:t>
            </a:fld>
            <a:endParaRPr lang="en-US"/>
          </a:p>
        </p:txBody>
      </p:sp>
    </p:spTree>
    <p:extLst>
      <p:ext uri="{BB962C8B-B14F-4D97-AF65-F5344CB8AC3E}">
        <p14:creationId xmlns:p14="http://schemas.microsoft.com/office/powerpoint/2010/main" val="3418581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At the top Select a short name of the </a:t>
            </a:r>
            <a:r>
              <a:rPr lang="en-US" err="1"/>
              <a:t>PoV</a:t>
            </a:r>
            <a:r>
              <a:rPr lang="en-US"/>
              <a:t> naming product or products involved </a:t>
            </a:r>
          </a:p>
          <a:p>
            <a:endParaRPr lang="en-US"/>
          </a:p>
          <a:p>
            <a:r>
              <a:rPr lang="en-US"/>
              <a:t>Insert the logo f the customer when applies (if it is a general use case ignore the insert logo)</a:t>
            </a:r>
          </a:p>
          <a:p>
            <a:endParaRPr lang="en-US"/>
          </a:p>
          <a:p>
            <a:r>
              <a:rPr lang="en-US"/>
              <a:t>For Business Needs/Challenges : </a:t>
            </a:r>
          </a:p>
          <a:p>
            <a:endParaRPr lang="en-US"/>
          </a:p>
          <a:p>
            <a:r>
              <a:rPr lang="en-US"/>
              <a:t>For bullet Need : Write a small sentence that in an objective way to express the problem to solve when you refer to this problem, avoid to use technical words, uses business language as C-Level</a:t>
            </a:r>
          </a:p>
          <a:p>
            <a:r>
              <a:rPr lang="en-US"/>
              <a:t>For bullet Challenge : Write the main challenge and drawback the customer has to solve the problem (also avoid technical words, make a message in C-Level)</a:t>
            </a:r>
          </a:p>
          <a:p>
            <a:endParaRPr lang="en-US"/>
          </a:p>
          <a:p>
            <a:endParaRPr lang="en-US"/>
          </a:p>
          <a:p>
            <a:r>
              <a:rPr lang="en-US"/>
              <a:t>Solution : </a:t>
            </a:r>
          </a:p>
          <a:p>
            <a:endParaRPr lang="en-US"/>
          </a:p>
          <a:p>
            <a:r>
              <a:rPr lang="en-US"/>
              <a:t>Describe in a small sentence what is the solution about to deal with the problem referred, again, please avoid to uses technical words and use C-Level language</a:t>
            </a:r>
          </a:p>
          <a:p>
            <a:endParaRPr lang="en-US"/>
          </a:p>
          <a:p>
            <a:r>
              <a:rPr lang="en-US"/>
              <a:t>Business Outcomes:</a:t>
            </a:r>
          </a:p>
          <a:p>
            <a:endParaRPr lang="en-US"/>
          </a:p>
          <a:p>
            <a:r>
              <a:rPr lang="en-US" sz="1200">
                <a:solidFill>
                  <a:schemeClr val="bg2"/>
                </a:solidFill>
                <a:latin typeface="+mn-lt"/>
              </a:rPr>
              <a:t>Use small paragraph to show the benefits and gains with the solution explained above, please </a:t>
            </a:r>
            <a:r>
              <a:rPr lang="en-US" sz="1200" err="1">
                <a:solidFill>
                  <a:schemeClr val="bg2"/>
                </a:solidFill>
                <a:latin typeface="+mn-lt"/>
              </a:rPr>
              <a:t>avoide</a:t>
            </a:r>
            <a:r>
              <a:rPr lang="en-US" sz="1200">
                <a:solidFill>
                  <a:schemeClr val="bg2"/>
                </a:solidFill>
                <a:latin typeface="+mn-lt"/>
              </a:rPr>
              <a:t> to uses technical words and use C-Level language</a:t>
            </a:r>
          </a:p>
          <a:p>
            <a:endParaRPr lang="en-US" sz="1200">
              <a:solidFill>
                <a:schemeClr val="bg2"/>
              </a:solidFill>
              <a:latin typeface="+mn-lt"/>
            </a:endParaRP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a:t>
            </a:fld>
            <a:endParaRPr lang="en-US"/>
          </a:p>
        </p:txBody>
      </p:sp>
    </p:spTree>
    <p:extLst>
      <p:ext uri="{BB962C8B-B14F-4D97-AF65-F5344CB8AC3E}">
        <p14:creationId xmlns:p14="http://schemas.microsoft.com/office/powerpoint/2010/main" val="813605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 </a:t>
            </a:r>
          </a:p>
          <a:p>
            <a:endParaRPr lang="en-US" dirty="0"/>
          </a:p>
          <a:p>
            <a:r>
              <a:rPr lang="en-US" dirty="0"/>
              <a:t>Use this slide to explain the story around your solution.  It is a prototype in high level point of view. Think about a explanation of your solution to an executive that does not know Cisco and deep dive technology</a:t>
            </a:r>
          </a:p>
          <a:p>
            <a:endParaRPr lang="en-US" dirty="0"/>
          </a:p>
          <a:p>
            <a:r>
              <a:rPr lang="en-US" dirty="0"/>
              <a:t>This slide it is also to share knowledge with a non-technical guy (like BDM or sales  or C-Level) what is the solution about and how will work .  You can do as many steps as you need to describe the main flow of the solution</a:t>
            </a:r>
          </a:p>
          <a:p>
            <a:endParaRPr lang="en-US" dirty="0"/>
          </a:p>
          <a:p>
            <a:r>
              <a:rPr lang="en-US" dirty="0"/>
              <a:t>LINK for Icons </a:t>
            </a:r>
            <a:r>
              <a:rPr lang="en-US" dirty="0">
                <a:hlinkClick r:id="rId3"/>
              </a:rPr>
              <a:t>https://www.flaticon.com/</a:t>
            </a:r>
            <a:endParaRPr lang="en-US" dirty="0"/>
          </a:p>
          <a:p>
            <a:endParaRPr lang="en-US" dirty="0"/>
          </a:p>
          <a:p>
            <a:endParaRPr lang="en-US" dirty="0"/>
          </a:p>
          <a:p>
            <a:endParaRPr lang="en-US" dirty="0"/>
          </a:p>
          <a:p>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a:t>
            </a:fld>
            <a:endParaRPr lang="en-US"/>
          </a:p>
        </p:txBody>
      </p:sp>
    </p:spTree>
    <p:extLst>
      <p:ext uri="{BB962C8B-B14F-4D97-AF65-F5344CB8AC3E}">
        <p14:creationId xmlns:p14="http://schemas.microsoft.com/office/powerpoint/2010/main" val="157758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 From the side to the rest you can use all technical wording and reference from Cisco  APIs, integrations and tools </a:t>
            </a:r>
          </a:p>
          <a:p>
            <a:endParaRPr lang="en-US"/>
          </a:p>
          <a:p>
            <a:r>
              <a:rPr lang="en-US"/>
              <a:t>Please fill the slide thinking about technical people and the scope of this </a:t>
            </a:r>
            <a:r>
              <a:rPr lang="en-US" err="1"/>
              <a:t>PoV</a:t>
            </a:r>
            <a:r>
              <a:rPr lang="en-US"/>
              <a:t> (what it is cover from the solution proposed and if there is a limitation or need a special integration to be </a:t>
            </a:r>
            <a:r>
              <a:rPr lang="en-US" err="1"/>
              <a:t>awared</a:t>
            </a:r>
            <a:endParaRPr lang="en-US"/>
          </a:p>
          <a:p>
            <a:endParaRPr lang="en-US"/>
          </a:p>
          <a:p>
            <a:r>
              <a:rPr lang="en-US"/>
              <a:t>Align the bullet   </a:t>
            </a:r>
          </a:p>
          <a:p>
            <a:endParaRPr lang="en-US"/>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1" i="1"/>
              <a:t>What are the benefits to the customer?</a:t>
            </a:r>
          </a:p>
          <a:p>
            <a:endParaRPr lang="en-US"/>
          </a:p>
          <a:p>
            <a:r>
              <a:rPr lang="en-US"/>
              <a:t>With the Business Outcomes that you explain in the business case slide. And also you can add technical benefits on this slide or future steps to be added later as following steps</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a:t>
            </a:fld>
            <a:endParaRPr lang="en-US"/>
          </a:p>
        </p:txBody>
      </p:sp>
    </p:spTree>
    <p:extLst>
      <p:ext uri="{BB962C8B-B14F-4D97-AF65-F5344CB8AC3E}">
        <p14:creationId xmlns:p14="http://schemas.microsoft.com/office/powerpoint/2010/main" val="2722583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a:t>
            </a:r>
          </a:p>
          <a:p>
            <a:endParaRPr lang="en-US"/>
          </a:p>
          <a:p>
            <a:r>
              <a:rPr lang="en-US"/>
              <a:t>Describe the High level design and flow for the </a:t>
            </a:r>
            <a:r>
              <a:rPr lang="en-US" err="1"/>
              <a:t>PoV</a:t>
            </a:r>
            <a:r>
              <a:rPr lang="en-US"/>
              <a:t> and mentioned the tools used </a:t>
            </a:r>
          </a:p>
          <a:p>
            <a:endParaRPr lang="en-US"/>
          </a:p>
          <a:p>
            <a:r>
              <a:rPr lang="en-US"/>
              <a:t>Do not forget to add the link to </a:t>
            </a:r>
            <a:r>
              <a:rPr lang="en-US" err="1"/>
              <a:t>github</a:t>
            </a:r>
            <a:r>
              <a:rPr lang="en-US"/>
              <a:t> repository or other </a:t>
            </a:r>
            <a:r>
              <a:rPr lang="en-US" err="1"/>
              <a:t>specifcs</a:t>
            </a:r>
            <a:r>
              <a:rPr lang="en-US"/>
              <a:t> needs </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a:t>
            </a:fld>
            <a:endParaRPr lang="en-US"/>
          </a:p>
        </p:txBody>
      </p:sp>
    </p:spTree>
    <p:extLst>
      <p:ext uri="{BB962C8B-B14F-4D97-AF65-F5344CB8AC3E}">
        <p14:creationId xmlns:p14="http://schemas.microsoft.com/office/powerpoint/2010/main" val="174044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Notes : </a:t>
            </a:r>
          </a:p>
          <a:p>
            <a:endParaRPr lang="es-ES"/>
          </a:p>
          <a:p>
            <a:r>
              <a:rPr lang="es-ES" err="1"/>
              <a:t>Some</a:t>
            </a:r>
            <a:r>
              <a:rPr lang="es-ES"/>
              <a:t> of </a:t>
            </a:r>
            <a:r>
              <a:rPr lang="es-ES" err="1"/>
              <a:t>the</a:t>
            </a:r>
            <a:r>
              <a:rPr lang="es-ES"/>
              <a:t> </a:t>
            </a:r>
            <a:r>
              <a:rPr lang="es-ES" err="1"/>
              <a:t>PoVs</a:t>
            </a:r>
            <a:r>
              <a:rPr lang="es-ES"/>
              <a:t> are </a:t>
            </a:r>
            <a:r>
              <a:rPr lang="es-ES" err="1"/>
              <a:t>developed</a:t>
            </a:r>
            <a:r>
              <a:rPr lang="es-ES"/>
              <a:t> </a:t>
            </a:r>
            <a:r>
              <a:rPr lang="es-ES" err="1"/>
              <a:t>either</a:t>
            </a:r>
            <a:r>
              <a:rPr lang="es-ES"/>
              <a:t> </a:t>
            </a:r>
            <a:r>
              <a:rPr lang="es-ES" err="1"/>
              <a:t>Sandboxes</a:t>
            </a:r>
            <a:r>
              <a:rPr lang="es-ES"/>
              <a:t> </a:t>
            </a:r>
            <a:r>
              <a:rPr lang="es-ES" err="1"/>
              <a:t>from</a:t>
            </a:r>
            <a:r>
              <a:rPr lang="es-ES"/>
              <a:t> </a:t>
            </a:r>
            <a:r>
              <a:rPr lang="es-ES" err="1"/>
              <a:t>dcloud</a:t>
            </a:r>
            <a:r>
              <a:rPr lang="es-ES"/>
              <a:t>, </a:t>
            </a:r>
            <a:r>
              <a:rPr lang="es-ES" err="1"/>
              <a:t>devnet</a:t>
            </a:r>
            <a:r>
              <a:rPr lang="es-ES"/>
              <a:t> </a:t>
            </a:r>
            <a:r>
              <a:rPr lang="es-ES" err="1"/>
              <a:t>or</a:t>
            </a:r>
            <a:r>
              <a:rPr lang="es-ES"/>
              <a:t> </a:t>
            </a:r>
            <a:r>
              <a:rPr lang="es-ES" err="1"/>
              <a:t>customer</a:t>
            </a:r>
            <a:r>
              <a:rPr lang="es-ES"/>
              <a:t> </a:t>
            </a:r>
            <a:r>
              <a:rPr lang="es-ES" err="1"/>
              <a:t>premises</a:t>
            </a:r>
            <a:r>
              <a:rPr lang="es-ES"/>
              <a:t> </a:t>
            </a:r>
            <a:r>
              <a:rPr lang="es-ES" err="1"/>
              <a:t>lab</a:t>
            </a:r>
            <a:r>
              <a:rPr lang="es-ES"/>
              <a:t>.</a:t>
            </a:r>
          </a:p>
          <a:p>
            <a:endParaRPr lang="es-ES"/>
          </a:p>
          <a:p>
            <a:r>
              <a:rPr lang="es-ES"/>
              <a:t>In </a:t>
            </a:r>
            <a:r>
              <a:rPr lang="es-ES" err="1"/>
              <a:t>the</a:t>
            </a:r>
            <a:r>
              <a:rPr lang="es-ES"/>
              <a:t> case </a:t>
            </a:r>
            <a:r>
              <a:rPr lang="es-ES" err="1"/>
              <a:t>the</a:t>
            </a:r>
            <a:r>
              <a:rPr lang="es-ES"/>
              <a:t> </a:t>
            </a:r>
            <a:r>
              <a:rPr lang="es-ES" err="1"/>
              <a:t>PoV</a:t>
            </a:r>
            <a:r>
              <a:rPr lang="es-ES"/>
              <a:t> </a:t>
            </a:r>
            <a:r>
              <a:rPr lang="es-ES" err="1"/>
              <a:t>is</a:t>
            </a:r>
            <a:r>
              <a:rPr lang="es-ES"/>
              <a:t> </a:t>
            </a:r>
            <a:r>
              <a:rPr lang="es-ES" err="1"/>
              <a:t>execute</a:t>
            </a:r>
            <a:r>
              <a:rPr lang="es-ES"/>
              <a:t> </a:t>
            </a:r>
            <a:r>
              <a:rPr lang="es-ES" err="1"/>
              <a:t>under</a:t>
            </a:r>
            <a:r>
              <a:rPr lang="es-ES"/>
              <a:t> </a:t>
            </a:r>
            <a:r>
              <a:rPr lang="es-ES" err="1"/>
              <a:t>Customer</a:t>
            </a:r>
            <a:r>
              <a:rPr lang="es-ES"/>
              <a:t> </a:t>
            </a:r>
            <a:r>
              <a:rPr lang="es-ES" err="1"/>
              <a:t>Premises</a:t>
            </a:r>
            <a:r>
              <a:rPr lang="es-ES"/>
              <a:t> </a:t>
            </a:r>
            <a:r>
              <a:rPr lang="es-ES" err="1"/>
              <a:t>Lab</a:t>
            </a:r>
            <a:r>
              <a:rPr lang="es-ES"/>
              <a:t> and </a:t>
            </a:r>
            <a:r>
              <a:rPr lang="es-ES" err="1"/>
              <a:t>would</a:t>
            </a:r>
            <a:r>
              <a:rPr lang="es-ES"/>
              <a:t> be </a:t>
            </a:r>
            <a:r>
              <a:rPr lang="es-ES" err="1"/>
              <a:t>hard</a:t>
            </a:r>
            <a:r>
              <a:rPr lang="es-ES"/>
              <a:t> to </a:t>
            </a:r>
            <a:r>
              <a:rPr lang="es-ES" err="1"/>
              <a:t>replicate</a:t>
            </a:r>
            <a:r>
              <a:rPr lang="es-ES"/>
              <a:t> </a:t>
            </a:r>
            <a:r>
              <a:rPr lang="es-ES" err="1"/>
              <a:t>the</a:t>
            </a:r>
            <a:r>
              <a:rPr lang="es-ES"/>
              <a:t> </a:t>
            </a:r>
            <a:r>
              <a:rPr lang="es-ES" err="1"/>
              <a:t>PoV</a:t>
            </a:r>
            <a:r>
              <a:rPr lang="es-ES"/>
              <a:t>, </a:t>
            </a:r>
            <a:r>
              <a:rPr lang="es-ES" err="1"/>
              <a:t>Please</a:t>
            </a:r>
            <a:r>
              <a:rPr lang="es-ES"/>
              <a:t> record video </a:t>
            </a:r>
            <a:r>
              <a:rPr lang="es-ES" err="1"/>
              <a:t>with</a:t>
            </a:r>
            <a:r>
              <a:rPr lang="es-ES"/>
              <a:t> </a:t>
            </a:r>
            <a:r>
              <a:rPr lang="es-ES" err="1"/>
              <a:t>the</a:t>
            </a:r>
            <a:r>
              <a:rPr lang="es-ES"/>
              <a:t> Demo and </a:t>
            </a:r>
            <a:r>
              <a:rPr lang="es-ES" err="1"/>
              <a:t>add</a:t>
            </a:r>
            <a:r>
              <a:rPr lang="es-ES"/>
              <a:t> </a:t>
            </a:r>
            <a:r>
              <a:rPr lang="es-ES" err="1"/>
              <a:t>the</a:t>
            </a:r>
            <a:r>
              <a:rPr lang="es-ES"/>
              <a:t> link to </a:t>
            </a:r>
            <a:r>
              <a:rPr lang="es-ES" err="1"/>
              <a:t>it</a:t>
            </a:r>
            <a:r>
              <a:rPr lang="es-ES"/>
              <a:t>. </a:t>
            </a:r>
          </a:p>
          <a:p>
            <a:endParaRPr lang="es-ES"/>
          </a:p>
          <a:p>
            <a:endParaRPr lang="en-US"/>
          </a:p>
        </p:txBody>
      </p:sp>
      <p:sp>
        <p:nvSpPr>
          <p:cNvPr id="4" name="Slide Number Placeholder 3"/>
          <p:cNvSpPr>
            <a:spLocks noGrp="1"/>
          </p:cNvSpPr>
          <p:nvPr>
            <p:ph type="sldNum" sz="quarter" idx="10"/>
          </p:nvPr>
        </p:nvSpPr>
        <p:spPr/>
        <p:txBody>
          <a:bodyPr/>
          <a:lstStyle/>
          <a:p>
            <a:fld id="{92F4319B-43DF-CC46-A62B-D2BCEDA96C63}" type="slidenum">
              <a:rPr lang="en-US" smtClean="0"/>
              <a:t>7</a:t>
            </a:fld>
            <a:endParaRPr lang="en-US"/>
          </a:p>
        </p:txBody>
      </p:sp>
    </p:spTree>
    <p:extLst>
      <p:ext uri="{BB962C8B-B14F-4D97-AF65-F5344CB8AC3E}">
        <p14:creationId xmlns:p14="http://schemas.microsoft.com/office/powerpoint/2010/main" val="1048475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s-ES"/>
              <a:t>Describe </a:t>
            </a:r>
            <a:r>
              <a:rPr lang="es-ES" err="1"/>
              <a:t>all</a:t>
            </a:r>
            <a:r>
              <a:rPr lang="es-ES"/>
              <a:t> </a:t>
            </a:r>
            <a:r>
              <a:rPr lang="es-ES" err="1"/>
              <a:t>the</a:t>
            </a:r>
            <a:r>
              <a:rPr lang="es-ES"/>
              <a:t> </a:t>
            </a:r>
            <a:r>
              <a:rPr lang="es-ES" err="1"/>
              <a:t>tools</a:t>
            </a:r>
            <a:r>
              <a:rPr lang="es-ES"/>
              <a:t>, </a:t>
            </a:r>
          </a:p>
          <a:p>
            <a:endParaRPr lang="es-ES"/>
          </a:p>
          <a:p>
            <a:r>
              <a:rPr lang="es-ES" err="1"/>
              <a:t>If</a:t>
            </a:r>
            <a:r>
              <a:rPr lang="es-ES"/>
              <a:t> </a:t>
            </a:r>
            <a:r>
              <a:rPr lang="es-ES" err="1"/>
              <a:t>there</a:t>
            </a:r>
            <a:r>
              <a:rPr lang="es-ES"/>
              <a:t> </a:t>
            </a:r>
            <a:r>
              <a:rPr lang="es-ES" err="1"/>
              <a:t>is</a:t>
            </a:r>
            <a:r>
              <a:rPr lang="es-ES"/>
              <a:t> a </a:t>
            </a:r>
            <a:r>
              <a:rPr lang="es-ES" err="1"/>
              <a:t>need</a:t>
            </a:r>
            <a:r>
              <a:rPr lang="es-ES"/>
              <a:t> </a:t>
            </a:r>
            <a:r>
              <a:rPr lang="es-ES" err="1"/>
              <a:t>for</a:t>
            </a:r>
            <a:r>
              <a:rPr lang="es-ES"/>
              <a:t> a </a:t>
            </a:r>
            <a:r>
              <a:rPr lang="es-ES" err="1"/>
              <a:t>specific</a:t>
            </a:r>
            <a:r>
              <a:rPr lang="es-ES"/>
              <a:t> </a:t>
            </a:r>
            <a:r>
              <a:rPr lang="es-ES" err="1"/>
              <a:t>licenses</a:t>
            </a:r>
            <a:r>
              <a:rPr lang="es-ES"/>
              <a:t> </a:t>
            </a:r>
            <a:r>
              <a:rPr lang="es-ES" err="1"/>
              <a:t>or</a:t>
            </a:r>
            <a:r>
              <a:rPr lang="es-ES"/>
              <a:t> </a:t>
            </a:r>
            <a:r>
              <a:rPr lang="es-ES" err="1"/>
              <a:t>code</a:t>
            </a:r>
            <a:r>
              <a:rPr lang="es-ES"/>
              <a:t> versión </a:t>
            </a:r>
            <a:r>
              <a:rPr lang="es-ES" err="1"/>
              <a:t>or</a:t>
            </a:r>
            <a:r>
              <a:rPr lang="es-ES"/>
              <a:t> hardware </a:t>
            </a:r>
            <a:r>
              <a:rPr lang="es-ES" err="1"/>
              <a:t>specifications</a:t>
            </a:r>
            <a:r>
              <a:rPr lang="es-ES"/>
              <a:t> </a:t>
            </a:r>
            <a:r>
              <a:rPr lang="es-ES" err="1"/>
              <a:t>mentioned</a:t>
            </a:r>
            <a:r>
              <a:rPr lang="es-ES"/>
              <a:t> </a:t>
            </a:r>
            <a:r>
              <a:rPr lang="es-ES" err="1"/>
              <a:t>here</a:t>
            </a:r>
            <a:r>
              <a:rPr lang="es-ES"/>
              <a:t> </a:t>
            </a:r>
          </a:p>
          <a:p>
            <a:endParaRPr lang="es-ES"/>
          </a:p>
          <a:p>
            <a:endParaRPr lang="ru-RU"/>
          </a:p>
        </p:txBody>
      </p:sp>
      <p:sp>
        <p:nvSpPr>
          <p:cNvPr id="4" name="Slide Number Placeholder 3"/>
          <p:cNvSpPr>
            <a:spLocks noGrp="1"/>
          </p:cNvSpPr>
          <p:nvPr>
            <p:ph type="sldNum" sz="quarter" idx="10"/>
          </p:nvPr>
        </p:nvSpPr>
        <p:spPr/>
        <p:txBody>
          <a:bodyPr/>
          <a:lstStyle/>
          <a:p>
            <a:fld id="{92F4319B-43DF-CC46-A62B-D2BCEDA96C63}" type="slidenum">
              <a:rPr lang="en-US" smtClean="0"/>
              <a:t>8</a:t>
            </a:fld>
            <a:endParaRPr lang="en-US"/>
          </a:p>
        </p:txBody>
      </p:sp>
    </p:spTree>
    <p:extLst>
      <p:ext uri="{BB962C8B-B14F-4D97-AF65-F5344CB8AC3E}">
        <p14:creationId xmlns:p14="http://schemas.microsoft.com/office/powerpoint/2010/main" val="2764166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56736"/>
            <a:ext cx="8296421" cy="288131"/>
          </a:xfrm>
          <a:prstGeom prst="rect">
            <a:avLst/>
          </a:prstGeom>
        </p:spPr>
        <p:txBody>
          <a:bodyPr lIns="91420" tIns="45710" rIns="91420" bIns="45710" anchor="b" anchorCtr="0">
            <a:noAutofit/>
          </a:bodyPr>
          <a:lstStyle>
            <a:lvl1pPr marL="0" indent="0" algn="l">
              <a:buNone/>
              <a:defRPr sz="1800" b="0" i="0">
                <a:solidFill>
                  <a:schemeClr val="bg1">
                    <a:lumMod val="75000"/>
                  </a:schemeClr>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69496" y="4072669"/>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63292" y="304365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lumMod val="75000"/>
                  </a:schemeClr>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a:t>Subtitle Goes Here</a:t>
            </a:r>
          </a:p>
        </p:txBody>
      </p:sp>
      <p:sp>
        <p:nvSpPr>
          <p:cNvPr id="20" name="Title 1"/>
          <p:cNvSpPr>
            <a:spLocks noGrp="1"/>
          </p:cNvSpPr>
          <p:nvPr>
            <p:ph type="ctrTitle" hasCustomPrompt="1"/>
          </p:nvPr>
        </p:nvSpPr>
        <p:spPr>
          <a:xfrm>
            <a:off x="425765"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lumMod val="75000"/>
                  </a:schemeClr>
                </a:solidFill>
                <a:latin typeface="+mj-lt"/>
                <a:cs typeface="CiscoSansTT ExtraLight"/>
              </a:defRPr>
            </a:lvl1pPr>
          </a:lstStyle>
          <a:p>
            <a:r>
              <a:rPr lang="en-GB"/>
              <a:t>Presentation Title Goes Here</a:t>
            </a:r>
            <a:endParaRPr lang="en-US"/>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8" name="Rectangle 4">
            <a:extLst>
              <a:ext uri="{FF2B5EF4-FFF2-40B4-BE49-F238E27FC236}">
                <a16:creationId xmlns:a16="http://schemas.microsoft.com/office/drawing/2014/main" id="{94408EAF-B85C-3A48-8BAB-C5792E8A8316}"/>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122942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31644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08803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89672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254563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236994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97996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lumMod val="75000"/>
                  </a:schemeClr>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lumMod val="75000"/>
                  </a:schemeClr>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00">
                <a:solidFill>
                  <a:schemeClr val="bg1">
                    <a:lumMod val="75000"/>
                  </a:schemeClr>
                </a:solidFill>
              </a:defRPr>
            </a:lvl1pPr>
          </a:lstStyle>
          <a:p>
            <a:pPr lvl="0"/>
            <a:r>
              <a:rPr lang="en-US"/>
              <a:t>Click to edit Master title style</a:t>
            </a:r>
            <a:endParaRPr lang="en-GB"/>
          </a:p>
        </p:txBody>
      </p:sp>
      <p:sp>
        <p:nvSpPr>
          <p:cNvPr id="7" name="Rectangle 6">
            <a:extLst>
              <a:ext uri="{FF2B5EF4-FFF2-40B4-BE49-F238E27FC236}">
                <a16:creationId xmlns:a16="http://schemas.microsoft.com/office/drawing/2014/main" id="{6A32F021-8327-C544-9775-B2E219983E6B}"/>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5001064"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4C4C5A39-7967-8043-B812-AA794BAFA130}"/>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lumMod val="75000"/>
                  </a:schemeClr>
                </a:solidFill>
                <a:latin typeface="+mn-lt"/>
                <a:ea typeface="ＭＳ Ｐゴシック" charset="0"/>
                <a:cs typeface="CiscoSans"/>
              </a:defRPr>
            </a:lvl1pPr>
            <a:lvl2pPr marL="228600" indent="-114300">
              <a:buClr>
                <a:schemeClr val="tx2"/>
              </a:buClr>
              <a:buSzPct val="60000"/>
              <a:defRPr sz="2000">
                <a:solidFill>
                  <a:schemeClr val="bg1">
                    <a:lumMod val="75000"/>
                  </a:schemeClr>
                </a:solidFill>
              </a:defRPr>
            </a:lvl2pPr>
            <a:lvl3pPr marL="342900" indent="-114300">
              <a:buClr>
                <a:schemeClr val="tx2"/>
              </a:buClr>
              <a:buSzPct val="60000"/>
              <a:defRPr sz="1800">
                <a:solidFill>
                  <a:schemeClr val="bg1">
                    <a:lumMod val="75000"/>
                  </a:schemeClr>
                </a:solidFill>
              </a:defRPr>
            </a:lvl3pPr>
            <a:lvl4pPr marL="457200" indent="-123825">
              <a:buClr>
                <a:schemeClr val="tx2"/>
              </a:buClr>
              <a:buSzPct val="60000"/>
              <a:defRPr sz="1600">
                <a:solidFill>
                  <a:schemeClr val="bg1">
                    <a:lumMod val="75000"/>
                  </a:schemeClr>
                </a:solidFill>
              </a:defRPr>
            </a:lvl4pPr>
            <a:lvl5pPr marL="574675" indent="-117475">
              <a:buClr>
                <a:schemeClr val="tx2"/>
              </a:buClr>
              <a:buSzPct val="60000"/>
              <a:defRPr sz="1600">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160A2B2B-56C5-DB44-B081-C8A03F008A39}"/>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lumMod val="75000"/>
                  </a:schemeClr>
                </a:solidFill>
                <a:latin typeface="+mj-lt"/>
                <a:ea typeface="CiscoSansTT Thin" charset="0"/>
                <a:cs typeface="CiscoSansTT Thin" charset="0"/>
              </a:defRPr>
            </a:lvl1pPr>
          </a:lstStyle>
          <a:p>
            <a:r>
              <a:rPr lang="en-GB"/>
              <a:t>Section Title Goes Here</a:t>
            </a:r>
            <a:endParaRPr lang="en-US"/>
          </a:p>
        </p:txBody>
      </p:sp>
      <p:sp>
        <p:nvSpPr>
          <p:cNvPr id="4" name="Rectangle 4">
            <a:extLst>
              <a:ext uri="{FF2B5EF4-FFF2-40B4-BE49-F238E27FC236}">
                <a16:creationId xmlns:a16="http://schemas.microsoft.com/office/drawing/2014/main" id="{24138218-DFB6-8244-935D-1169D052ACDE}"/>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712191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r>
              <a:rPr lang="en-US"/>
              <a:t>Click icon to add picture</a:t>
            </a:r>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a:t>Click to edit Master text styles</a:t>
            </a:r>
          </a:p>
        </p:txBody>
      </p:sp>
      <p:sp>
        <p:nvSpPr>
          <p:cNvPr id="8" name="Rectangle 7">
            <a:extLst>
              <a:ext uri="{FF2B5EF4-FFF2-40B4-BE49-F238E27FC236}">
                <a16:creationId xmlns:a16="http://schemas.microsoft.com/office/drawing/2014/main" id="{4BB9B9D9-238C-A943-9DCD-2DB6E5CD7C17}"/>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339482647"/>
      </p:ext>
    </p:extLst>
  </p:cSld>
  <p:clrMapOvr>
    <a:masterClrMapping/>
  </p:clrMapOvr>
  <p:extLst>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3"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2"/>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r>
              <a:rPr lang="en-US"/>
              <a:t>Click icon to add picture</a:t>
            </a:r>
          </a:p>
        </p:txBody>
      </p:sp>
      <p:sp>
        <p:nvSpPr>
          <p:cNvPr id="6" name="Rectangle 5">
            <a:extLst>
              <a:ext uri="{FF2B5EF4-FFF2-40B4-BE49-F238E27FC236}">
                <a16:creationId xmlns:a16="http://schemas.microsoft.com/office/drawing/2014/main" id="{3B36E562-817E-1948-B5F4-C7E49F34E219}"/>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1" y="0"/>
            <a:ext cx="4986997"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5" name="Rectangle 4">
            <a:extLst>
              <a:ext uri="{FF2B5EF4-FFF2-40B4-BE49-F238E27FC236}">
                <a16:creationId xmlns:a16="http://schemas.microsoft.com/office/drawing/2014/main" id="{C5FD114E-5D2A-FC42-87B1-675303D7952F}"/>
              </a:ext>
            </a:extLst>
          </p:cNvPr>
          <p:cNvSpPr>
            <a:spLocks noChangeArrowheads="1"/>
          </p:cNvSpPr>
          <p:nvPr userDrawn="1"/>
        </p:nvSpPr>
        <p:spPr bwMode="ltGray">
          <a:xfrm>
            <a:off x="-1"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r>
              <a:rPr lang="en-US"/>
              <a:t>Click icon to add picture</a:t>
            </a:r>
          </a:p>
        </p:txBody>
      </p:sp>
      <p:sp>
        <p:nvSpPr>
          <p:cNvPr id="6" name="Rectangle 5">
            <a:extLst>
              <a:ext uri="{FF2B5EF4-FFF2-40B4-BE49-F238E27FC236}">
                <a16:creationId xmlns:a16="http://schemas.microsoft.com/office/drawing/2014/main" id="{6EC14AD5-853B-F949-8256-DAF8068C34F1}"/>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95886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chart</a:t>
            </a:r>
          </a:p>
        </p:txBody>
      </p:sp>
      <p:sp>
        <p:nvSpPr>
          <p:cNvPr id="7" name="Rectangle 6">
            <a:extLst>
              <a:ext uri="{FF2B5EF4-FFF2-40B4-BE49-F238E27FC236}">
                <a16:creationId xmlns:a16="http://schemas.microsoft.com/office/drawing/2014/main" id="{EC5E743A-04DD-7A45-8602-6CD7AD467489}"/>
              </a:ext>
            </a:extLst>
          </p:cNvPr>
          <p:cNvSpPr>
            <a:spLocks noChangeArrowheads="1"/>
          </p:cNvSpPr>
          <p:nvPr userDrawn="1"/>
        </p:nvSpPr>
        <p:spPr bwMode="ltGray">
          <a:xfrm>
            <a:off x="-62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table</a:t>
            </a:r>
          </a:p>
        </p:txBody>
      </p:sp>
      <p:sp>
        <p:nvSpPr>
          <p:cNvPr id="6" name="Rectangle 5">
            <a:extLst>
              <a:ext uri="{FF2B5EF4-FFF2-40B4-BE49-F238E27FC236}">
                <a16:creationId xmlns:a16="http://schemas.microsoft.com/office/drawing/2014/main" id="{C9BEB659-C44B-7A42-966C-A884797068BC}"/>
              </a:ext>
            </a:extLst>
          </p:cNvPr>
          <p:cNvSpPr>
            <a:spLocks noChangeArrowheads="1"/>
          </p:cNvSpPr>
          <p:nvPr userDrawn="1"/>
        </p:nvSpPr>
        <p:spPr bwMode="ltGray">
          <a:xfrm>
            <a:off x="-1"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12889"/>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 name="Rectangle 5">
            <a:extLst>
              <a:ext uri="{FF2B5EF4-FFF2-40B4-BE49-F238E27FC236}">
                <a16:creationId xmlns:a16="http://schemas.microsoft.com/office/drawing/2014/main" id="{E4E7160B-5472-1E46-A5AE-40F2EC2807E2}"/>
              </a:ext>
            </a:extLst>
          </p:cNvPr>
          <p:cNvSpPr>
            <a:spLocks noChangeArrowheads="1"/>
          </p:cNvSpPr>
          <p:nvPr userDrawn="1"/>
        </p:nvSpPr>
        <p:spPr bwMode="ltGray">
          <a:xfrm>
            <a:off x="0" y="4976093"/>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958759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a:t>Section Title Goes Here</a:t>
            </a:r>
            <a:endParaRPr lang="en-US"/>
          </a:p>
        </p:txBody>
      </p:sp>
      <p:sp>
        <p:nvSpPr>
          <p:cNvPr id="4" name="Rectangle 4">
            <a:extLst>
              <a:ext uri="{FF2B5EF4-FFF2-40B4-BE49-F238E27FC236}">
                <a16:creationId xmlns:a16="http://schemas.microsoft.com/office/drawing/2014/main" id="{33EFF3F4-E32F-5540-8FF9-B55DA6984D58}"/>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91677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lumMod val="75000"/>
                  </a:schemeClr>
                </a:solidFill>
                <a:latin typeface="+mj-lt"/>
                <a:cs typeface="CiscoSans Thin"/>
              </a:defRPr>
            </a:lvl1pPr>
          </a:lstStyle>
          <a:p>
            <a:r>
              <a:rPr lang="en-US"/>
              <a:t>Click to edit Master title style</a:t>
            </a:r>
          </a:p>
        </p:txBody>
      </p:sp>
      <p:sp>
        <p:nvSpPr>
          <p:cNvPr id="6" name="Rectangle 4">
            <a:extLst>
              <a:ext uri="{FF2B5EF4-FFF2-40B4-BE49-F238E27FC236}">
                <a16:creationId xmlns:a16="http://schemas.microsoft.com/office/drawing/2014/main" id="{D115E24B-C24B-3E48-80DC-F4AC66C753E8}"/>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099897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a:t>Click to edit Master title style</a:t>
            </a:r>
          </a:p>
        </p:txBody>
      </p:sp>
      <p:sp>
        <p:nvSpPr>
          <p:cNvPr id="6" name="Rectangle 4">
            <a:extLst>
              <a:ext uri="{FF2B5EF4-FFF2-40B4-BE49-F238E27FC236}">
                <a16:creationId xmlns:a16="http://schemas.microsoft.com/office/drawing/2014/main" id="{E6A17DC0-A74D-9942-8305-0A739DEAE6C7}"/>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619484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6" name="Text Placeholder 2"/>
          <p:cNvSpPr>
            <a:spLocks noGrp="1"/>
          </p:cNvSpPr>
          <p:nvPr>
            <p:ph type="body" sz="quarter" idx="11"/>
          </p:nvPr>
        </p:nvSpPr>
        <p:spPr bwMode="auto">
          <a:xfrm>
            <a:off x="500063" y="3895662"/>
            <a:ext cx="8139112" cy="55656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a:t>Click to edit Master text styles</a:t>
            </a:r>
          </a:p>
        </p:txBody>
      </p:sp>
      <p:sp>
        <p:nvSpPr>
          <p:cNvPr id="4" name="Rectangle 4">
            <a:extLst>
              <a:ext uri="{FF2B5EF4-FFF2-40B4-BE49-F238E27FC236}">
                <a16:creationId xmlns:a16="http://schemas.microsoft.com/office/drawing/2014/main" id="{C98A6EB0-2A94-3C47-BCDA-9D60A9ADA761}"/>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63056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4" name="Rectangle 4">
            <a:extLst>
              <a:ext uri="{FF2B5EF4-FFF2-40B4-BE49-F238E27FC236}">
                <a16:creationId xmlns:a16="http://schemas.microsoft.com/office/drawing/2014/main" id="{6B3CAD42-8E73-4340-98D1-73F15D95F0C7}"/>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23005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5" name="Rectangle 4"/>
          <p:cNvSpPr>
            <a:spLocks noChangeArrowheads="1"/>
          </p:cNvSpPr>
          <p:nvPr userDrawn="1"/>
        </p:nvSpPr>
        <p:spPr bwMode="ltGray">
          <a:xfrm>
            <a:off x="0" y="4964425"/>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171407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a:t>Title Goes Here</a:t>
            </a:r>
          </a:p>
        </p:txBody>
      </p:sp>
      <p:sp>
        <p:nvSpPr>
          <p:cNvPr id="13" name="Rectangle 4"/>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cSld>
  <p:clrMap bg1="lt1" tx1="dk1" bg2="lt2" tx2="dk2" accent1="accent1" accent2="accent2" accent3="accent3" accent4="accent4" accent5="accent5" accent6="accent6" hlink="hlink" folHlink="folHlink"/>
  <p:sldLayoutIdLst>
    <p:sldLayoutId id="2147483874" r:id="rId1"/>
    <p:sldLayoutId id="2147483876" r:id="rId2"/>
    <p:sldLayoutId id="2147484013" r:id="rId3"/>
    <p:sldLayoutId id="2147483982" r:id="rId4"/>
    <p:sldLayoutId id="2147484014" r:id="rId5"/>
    <p:sldLayoutId id="2147483978" r:id="rId6"/>
    <p:sldLayoutId id="2147483979" r:id="rId7"/>
    <p:sldLayoutId id="2147483980" r:id="rId8"/>
    <p:sldLayoutId id="2147483981" r:id="rId9"/>
    <p:sldLayoutId id="2147483879" r:id="rId10"/>
    <p:sldLayoutId id="2147483976" r:id="rId11"/>
    <p:sldLayoutId id="2147483885" r:id="rId12"/>
    <p:sldLayoutId id="2147484011" r:id="rId13"/>
    <p:sldLayoutId id="2147483985" r:id="rId14"/>
    <p:sldLayoutId id="2147483986" r:id="rId15"/>
    <p:sldLayoutId id="2147484012" r:id="rId16"/>
    <p:sldLayoutId id="2147483969" r:id="rId17"/>
    <p:sldLayoutId id="2147483968" r:id="rId18"/>
    <p:sldLayoutId id="2147483973" r:id="rId19"/>
    <p:sldLayoutId id="2147483967" r:id="rId20"/>
    <p:sldLayoutId id="2147483970" r:id="rId21"/>
    <p:sldLayoutId id="2147483987" r:id="rId22"/>
    <p:sldLayoutId id="2147483983" r:id="rId23"/>
    <p:sldLayoutId id="2147483971" r:id="rId24"/>
    <p:sldLayoutId id="2147483972" r:id="rId25"/>
    <p:sldLayoutId id="2147483897" r:id="rId26"/>
  </p:sldLayoutIdLst>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tiff"/><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tiff"/><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cep.cloudapps.cisco.com/case" TargetMode="External"/><Relationship Id="rId2" Type="http://schemas.openxmlformats.org/officeDocument/2006/relationships/hyperlink" Target="https://gve-devnet.cisco.com/" TargetMode="External"/><Relationship Id="rId1" Type="http://schemas.openxmlformats.org/officeDocument/2006/relationships/slideLayout" Target="../slideLayouts/slideLayout24.xml"/><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2242" y="4141445"/>
            <a:ext cx="8296421" cy="288131"/>
          </a:xfrm>
        </p:spPr>
        <p:txBody>
          <a:bodyPr/>
          <a:lstStyle/>
          <a:p>
            <a:r>
              <a:rPr lang="en-US" sz="1200" dirty="0" err="1"/>
              <a:t>Stien</a:t>
            </a:r>
            <a:r>
              <a:rPr lang="en-US" sz="1200" dirty="0"/>
              <a:t> </a:t>
            </a:r>
            <a:r>
              <a:rPr lang="en-US" sz="1200" dirty="0" err="1"/>
              <a:t>Vanderhallen</a:t>
            </a:r>
            <a:endParaRPr lang="en-US" sz="1200" dirty="0"/>
          </a:p>
        </p:txBody>
      </p:sp>
      <p:sp>
        <p:nvSpPr>
          <p:cNvPr id="3" name="Text Placeholder 2"/>
          <p:cNvSpPr>
            <a:spLocks noGrp="1"/>
          </p:cNvSpPr>
          <p:nvPr>
            <p:ph type="body" sz="quarter" idx="11"/>
          </p:nvPr>
        </p:nvSpPr>
        <p:spPr>
          <a:xfrm>
            <a:off x="335244" y="4354660"/>
            <a:ext cx="8296421" cy="288131"/>
          </a:xfrm>
        </p:spPr>
        <p:txBody>
          <a:bodyPr/>
          <a:lstStyle/>
          <a:p>
            <a:r>
              <a:rPr lang="en-US" sz="1200" dirty="0"/>
              <a:t>Technical Solutions Specialist</a:t>
            </a:r>
          </a:p>
        </p:txBody>
      </p:sp>
      <p:sp>
        <p:nvSpPr>
          <p:cNvPr id="4" name="Text Placeholder 3"/>
          <p:cNvSpPr>
            <a:spLocks noGrp="1"/>
          </p:cNvSpPr>
          <p:nvPr>
            <p:ph type="body" sz="quarter" idx="12"/>
          </p:nvPr>
        </p:nvSpPr>
        <p:spPr>
          <a:xfrm>
            <a:off x="328246" y="4567874"/>
            <a:ext cx="6059773" cy="288131"/>
          </a:xfrm>
        </p:spPr>
        <p:txBody>
          <a:bodyPr/>
          <a:lstStyle/>
          <a:p>
            <a:r>
              <a:rPr lang="en-US" sz="1200" dirty="0"/>
              <a:t>June 2022</a:t>
            </a:r>
          </a:p>
        </p:txBody>
      </p:sp>
      <p:sp>
        <p:nvSpPr>
          <p:cNvPr id="6" name="Title 5"/>
          <p:cNvSpPr>
            <a:spLocks noGrp="1"/>
          </p:cNvSpPr>
          <p:nvPr>
            <p:ph type="ctrTitle"/>
          </p:nvPr>
        </p:nvSpPr>
        <p:spPr>
          <a:xfrm>
            <a:off x="335244" y="1366237"/>
            <a:ext cx="8340152" cy="644730"/>
          </a:xfrm>
        </p:spPr>
        <p:txBody>
          <a:bodyPr/>
          <a:lstStyle/>
          <a:p>
            <a:r>
              <a:rPr lang="en-US" dirty="0"/>
              <a:t>Meraki Firmware Upgrade Tool</a:t>
            </a:r>
          </a:p>
        </p:txBody>
      </p:sp>
      <p:sp>
        <p:nvSpPr>
          <p:cNvPr id="7" name="Text Placeholder 3">
            <a:extLst>
              <a:ext uri="{FF2B5EF4-FFF2-40B4-BE49-F238E27FC236}">
                <a16:creationId xmlns:a16="http://schemas.microsoft.com/office/drawing/2014/main" id="{FD0D9917-101A-934B-A723-2CBFE374C428}"/>
              </a:ext>
            </a:extLst>
          </p:cNvPr>
          <p:cNvSpPr txBox="1">
            <a:spLocks/>
          </p:cNvSpPr>
          <p:nvPr/>
        </p:nvSpPr>
        <p:spPr>
          <a:xfrm>
            <a:off x="302234" y="2301342"/>
            <a:ext cx="8777917" cy="1731688"/>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600" b="0" i="0" kern="1200" dirty="0" smtClean="0">
                <a:solidFill>
                  <a:schemeClr val="bg1"/>
                </a:solidFill>
                <a:latin typeface="+mn-lt"/>
                <a:ea typeface="+mn-ea"/>
                <a:cs typeface="CiscoSansTT ExtraLight"/>
              </a:defRPr>
            </a:lvl1pPr>
            <a:lvl2pPr marL="358775" indent="-215900" algn="l" defTabSz="684213" rtl="0" eaLnBrk="1" fontAlgn="base" hangingPunct="1">
              <a:lnSpc>
                <a:spcPct val="95000"/>
              </a:lnSpc>
              <a:spcBef>
                <a:spcPts val="600"/>
              </a:spcBef>
              <a:spcAft>
                <a:spcPct val="0"/>
              </a:spcAft>
              <a:buClr>
                <a:schemeClr val="tx2"/>
              </a:buClr>
              <a:buFontTx/>
              <a:buNone/>
              <a:defRPr lang="en-US" sz="1500" kern="1200" dirty="0" smtClean="0">
                <a:solidFill>
                  <a:schemeClr val="bg1"/>
                </a:solidFill>
                <a:latin typeface="+mj-lt"/>
                <a:ea typeface="+mn-ea"/>
                <a:cs typeface="+mn-cs"/>
              </a:defRPr>
            </a:lvl2pPr>
            <a:lvl3pPr marL="431800"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3pPr>
            <a:lvl4pPr marL="503238"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4pPr>
            <a:lvl5pPr marL="574675"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100" dirty="0"/>
              <a:t>Global Sales Segment : Global Enterprise/Global Public Sector/Global Commercial and Small </a:t>
            </a:r>
          </a:p>
          <a:p>
            <a:r>
              <a:rPr lang="en-US" sz="1100" dirty="0"/>
              <a:t>Industries : Cities and Communities/Education/Financial Services/Government/Health Care/Manufacturing/Oil and Gas/Retail/Transportation/Utilities</a:t>
            </a:r>
          </a:p>
          <a:p>
            <a:r>
              <a:rPr lang="en-US" sz="1100" dirty="0" err="1"/>
              <a:t>LoB</a:t>
            </a:r>
            <a:r>
              <a:rPr lang="en-US" sz="1100" dirty="0"/>
              <a:t> : Operations Automation/Operation Analytics</a:t>
            </a:r>
          </a:p>
          <a:p>
            <a:r>
              <a:rPr lang="en-US" sz="1100" dirty="0"/>
              <a:t>Architectural Plays : Enterprise</a:t>
            </a:r>
          </a:p>
          <a:p>
            <a:r>
              <a:rPr lang="en-US" sz="1100" dirty="0"/>
              <a:t>Sales Plays : Enable Secure Access/Modernize the Workforce Experience for Enterprise/Enable Secure Access for Enterprise/Other</a:t>
            </a:r>
            <a:endParaRPr lang="en-US" sz="1200" dirty="0"/>
          </a:p>
        </p:txBody>
      </p:sp>
      <p:sp>
        <p:nvSpPr>
          <p:cNvPr id="10" name="Text Placeholder 4">
            <a:extLst>
              <a:ext uri="{FF2B5EF4-FFF2-40B4-BE49-F238E27FC236}">
                <a16:creationId xmlns:a16="http://schemas.microsoft.com/office/drawing/2014/main" id="{4C21B5BF-2A4B-3742-9614-BBBF72A5FC91}"/>
              </a:ext>
            </a:extLst>
          </p:cNvPr>
          <p:cNvSpPr txBox="1">
            <a:spLocks/>
          </p:cNvSpPr>
          <p:nvPr/>
        </p:nvSpPr>
        <p:spPr>
          <a:xfrm>
            <a:off x="7698582" y="1024977"/>
            <a:ext cx="1326336" cy="29900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2200" b="0" i="0" kern="1200" baseline="0">
                <a:solidFill>
                  <a:schemeClr val="bg1"/>
                </a:solidFill>
                <a:latin typeface="+mj-lt"/>
                <a:ea typeface="ＭＳ Ｐゴシック" charset="0"/>
                <a:cs typeface="CiscoSansTT ExtraLight"/>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r"/>
            <a:r>
              <a:rPr lang="en-US" sz="1400"/>
              <a:t>GVE </a:t>
            </a:r>
            <a:r>
              <a:rPr lang="en-US" sz="1400" err="1"/>
              <a:t>DevNet</a:t>
            </a:r>
            <a:r>
              <a:rPr lang="en-US" sz="1400"/>
              <a:t> </a:t>
            </a:r>
          </a:p>
        </p:txBody>
      </p:sp>
      <p:pic>
        <p:nvPicPr>
          <p:cNvPr id="8" name="Picture 7" descr="A picture containing table, white, cake, plate&#10;&#10;Description automatically generated">
            <a:extLst>
              <a:ext uri="{FF2B5EF4-FFF2-40B4-BE49-F238E27FC236}">
                <a16:creationId xmlns:a16="http://schemas.microsoft.com/office/drawing/2014/main" id="{06BB44E2-191F-2C42-BA39-C0F334AE0803}"/>
              </a:ext>
            </a:extLst>
          </p:cNvPr>
          <p:cNvPicPr>
            <a:picLocks noChangeAspect="1"/>
          </p:cNvPicPr>
          <p:nvPr/>
        </p:nvPicPr>
        <p:blipFill>
          <a:blip r:embed="rId3"/>
          <a:stretch>
            <a:fillRect/>
          </a:stretch>
        </p:blipFill>
        <p:spPr>
          <a:xfrm>
            <a:off x="8061507" y="100533"/>
            <a:ext cx="838076" cy="882185"/>
          </a:xfrm>
          <a:prstGeom prst="rect">
            <a:avLst/>
          </a:prstGeom>
        </p:spPr>
      </p:pic>
    </p:spTree>
    <p:extLst>
      <p:ext uri="{BB962C8B-B14F-4D97-AF65-F5344CB8AC3E}">
        <p14:creationId xmlns:p14="http://schemas.microsoft.com/office/powerpoint/2010/main" val="849761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3CC6FF-B159-AB4D-A09F-415F44F6E1C9}"/>
              </a:ext>
            </a:extLst>
          </p:cNvPr>
          <p:cNvPicPr>
            <a:picLocks noChangeAspect="1"/>
          </p:cNvPicPr>
          <p:nvPr/>
        </p:nvPicPr>
        <p:blipFill>
          <a:blip r:embed="rId3"/>
          <a:stretch>
            <a:fillRect/>
          </a:stretch>
        </p:blipFill>
        <p:spPr>
          <a:xfrm>
            <a:off x="0" y="-476250"/>
            <a:ext cx="9144000" cy="6096000"/>
          </a:xfrm>
          <a:prstGeom prst="rect">
            <a:avLst/>
          </a:prstGeom>
        </p:spPr>
      </p:pic>
      <p:sp>
        <p:nvSpPr>
          <p:cNvPr id="5" name="Rounded Rectangle 4">
            <a:extLst>
              <a:ext uri="{FF2B5EF4-FFF2-40B4-BE49-F238E27FC236}">
                <a16:creationId xmlns:a16="http://schemas.microsoft.com/office/drawing/2014/main" id="{8F8EE014-ABE9-E24A-9DE7-EAC20885511F}"/>
              </a:ext>
            </a:extLst>
          </p:cNvPr>
          <p:cNvSpPr/>
          <p:nvPr/>
        </p:nvSpPr>
        <p:spPr>
          <a:xfrm rot="5400000">
            <a:off x="1365957" y="2625684"/>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6" name="TextBox 5">
            <a:extLst>
              <a:ext uri="{FF2B5EF4-FFF2-40B4-BE49-F238E27FC236}">
                <a16:creationId xmlns:a16="http://schemas.microsoft.com/office/drawing/2014/main" id="{209B979B-8A4C-EC43-B195-7172938268B4}"/>
              </a:ext>
            </a:extLst>
          </p:cNvPr>
          <p:cNvSpPr txBox="1"/>
          <p:nvPr/>
        </p:nvSpPr>
        <p:spPr>
          <a:xfrm>
            <a:off x="60532" y="4179919"/>
            <a:ext cx="3363421" cy="830997"/>
          </a:xfrm>
          <a:prstGeom prst="rect">
            <a:avLst/>
          </a:prstGeom>
          <a:noFill/>
        </p:spPr>
        <p:txBody>
          <a:bodyPr wrap="none" rtlCol="0">
            <a:spAutoFit/>
          </a:bodyPr>
          <a:lstStyle/>
          <a:p>
            <a:pPr algn="ctr" defTabSz="914400" fontAlgn="auto">
              <a:spcBef>
                <a:spcPts val="0"/>
              </a:spcBef>
              <a:spcAft>
                <a:spcPts val="0"/>
              </a:spcAft>
              <a:defRPr/>
            </a:pPr>
            <a:r>
              <a:rPr lang="es-ES_tradnl" sz="2400" b="1" kern="0" dirty="0" err="1">
                <a:solidFill>
                  <a:srgbClr val="FFFFFF"/>
                </a:solidFill>
                <a:latin typeface="+mj-lt"/>
              </a:rPr>
              <a:t>Operations</a:t>
            </a:r>
            <a:r>
              <a:rPr lang="es-ES_tradnl" sz="2400" b="1" kern="0" dirty="0">
                <a:solidFill>
                  <a:srgbClr val="FFFFFF"/>
                </a:solidFill>
                <a:latin typeface="+mj-lt"/>
              </a:rPr>
              <a:t> </a:t>
            </a:r>
            <a:r>
              <a:rPr lang="es-ES_tradnl" sz="2400" b="1" kern="0" dirty="0" err="1">
                <a:solidFill>
                  <a:srgbClr val="FFFFFF"/>
                </a:solidFill>
                <a:latin typeface="+mj-lt"/>
              </a:rPr>
              <a:t>Automation</a:t>
            </a:r>
            <a:r>
              <a:rPr lang="es-ES_tradnl" sz="2400" b="1" kern="0" dirty="0">
                <a:solidFill>
                  <a:srgbClr val="FFFFFF"/>
                </a:solidFill>
                <a:latin typeface="+mj-lt"/>
              </a:rPr>
              <a:t>
</a:t>
            </a:r>
          </a:p>
        </p:txBody>
      </p:sp>
      <p:sp>
        <p:nvSpPr>
          <p:cNvPr id="8" name="Rounded Rectangle 7">
            <a:extLst>
              <a:ext uri="{FF2B5EF4-FFF2-40B4-BE49-F238E27FC236}">
                <a16:creationId xmlns:a16="http://schemas.microsoft.com/office/drawing/2014/main" id="{D4AEEB63-4F98-1B4E-AD72-C88EF18B048A}"/>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6968141" y="213819"/>
            <a:ext cx="1584088" cy="461665"/>
          </a:xfrm>
          <a:prstGeom prst="rect">
            <a:avLst/>
          </a:prstGeom>
          <a:noFill/>
        </p:spPr>
        <p:txBody>
          <a:bodyPr wrap="none" rtlCol="0">
            <a:spAutoFit/>
          </a:bodyPr>
          <a:lstStyle/>
          <a:p>
            <a:pPr algn="ctr" defTabSz="914400" fontAlgn="auto">
              <a:spcBef>
                <a:spcPts val="0"/>
              </a:spcBef>
              <a:spcAft>
                <a:spcPts val="0"/>
              </a:spcAft>
              <a:defRPr/>
            </a:pPr>
            <a:r>
              <a:rPr lang="es-ES_tradnl" sz="2400" b="1" kern="0" dirty="0">
                <a:solidFill>
                  <a:srgbClr val="FFFFFF"/>
                </a:solidFill>
                <a:latin typeface="+mj-lt"/>
              </a:rPr>
              <a:t>Enterprise</a:t>
            </a:r>
          </a:p>
        </p:txBody>
      </p:sp>
      <p:sp>
        <p:nvSpPr>
          <p:cNvPr id="13" name="TextBox 12">
            <a:extLst>
              <a:ext uri="{FF2B5EF4-FFF2-40B4-BE49-F238E27FC236}">
                <a16:creationId xmlns:a16="http://schemas.microsoft.com/office/drawing/2014/main" id="{240416D4-2C85-6C43-B7B6-645010EC7817}"/>
              </a:ext>
            </a:extLst>
          </p:cNvPr>
          <p:cNvSpPr txBox="1"/>
          <p:nvPr/>
        </p:nvSpPr>
        <p:spPr>
          <a:xfrm>
            <a:off x="732971" y="4796971"/>
            <a:ext cx="184731" cy="369332"/>
          </a:xfrm>
          <a:prstGeom prst="rect">
            <a:avLst/>
          </a:prstGeom>
          <a:noFill/>
        </p:spPr>
        <p:txBody>
          <a:bodyPr wrap="none" rtlCol="0">
            <a:spAutoFit/>
          </a:bodyPr>
          <a:lstStyle/>
          <a:p>
            <a:endParaRPr lang="en-US">
              <a:latin typeface="+mn-lt"/>
            </a:endParaRPr>
          </a:p>
        </p:txBody>
      </p:sp>
    </p:spTree>
    <p:extLst>
      <p:ext uri="{BB962C8B-B14F-4D97-AF65-F5344CB8AC3E}">
        <p14:creationId xmlns:p14="http://schemas.microsoft.com/office/powerpoint/2010/main" val="2437517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5C6209CC-D530-C348-9C5C-53ED42A65707}"/>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8" name="TextBox 7">
            <a:extLst>
              <a:ext uri="{FF2B5EF4-FFF2-40B4-BE49-F238E27FC236}">
                <a16:creationId xmlns:a16="http://schemas.microsoft.com/office/drawing/2014/main" id="{950019B5-7F49-A344-A05F-3363D686EE01}"/>
              </a:ext>
            </a:extLst>
          </p:cNvPr>
          <p:cNvSpPr txBox="1"/>
          <p:nvPr/>
        </p:nvSpPr>
        <p:spPr>
          <a:xfrm>
            <a:off x="48684" y="178526"/>
            <a:ext cx="7029803" cy="507831"/>
          </a:xfrm>
          <a:prstGeom prst="rect">
            <a:avLst/>
          </a:prstGeom>
          <a:noFill/>
        </p:spPr>
        <p:txBody>
          <a:bodyPr wrap="square" rtlCol="0">
            <a:spAutoFit/>
          </a:bodyPr>
          <a:lstStyle/>
          <a:p>
            <a:pPr defTabSz="914400" fontAlgn="auto">
              <a:spcBef>
                <a:spcPts val="0"/>
              </a:spcBef>
              <a:spcAft>
                <a:spcPts val="0"/>
              </a:spcAft>
              <a:defRPr/>
            </a:pPr>
            <a:r>
              <a:rPr lang="en-US" sz="2700" kern="0" dirty="0">
                <a:solidFill>
                  <a:srgbClr val="FFFFFF"/>
                </a:solidFill>
                <a:latin typeface="CiscoSansTT" panose="020B0503020201020303" pitchFamily="34" charset="0"/>
                <a:cs typeface="CiscoSansTT" panose="020B0503020201020303" pitchFamily="34" charset="0"/>
              </a:rPr>
              <a:t>Meraki Firmware Upgrade Tool</a:t>
            </a:r>
            <a:endParaRPr lang="en-US" sz="2400" kern="0" dirty="0">
              <a:solidFill>
                <a:srgbClr val="FFFFFF"/>
              </a:solidFill>
              <a:latin typeface="CiscoSansTT" panose="020B0503020201020303" pitchFamily="34" charset="0"/>
              <a:cs typeface="CiscoSansTT" panose="020B0503020201020303" pitchFamily="34" charset="0"/>
            </a:endParaRPr>
          </a:p>
        </p:txBody>
      </p:sp>
      <p:sp>
        <p:nvSpPr>
          <p:cNvPr id="9" name="Rounded Rectangle 8">
            <a:extLst>
              <a:ext uri="{FF2B5EF4-FFF2-40B4-BE49-F238E27FC236}">
                <a16:creationId xmlns:a16="http://schemas.microsoft.com/office/drawing/2014/main" id="{B7B8CA39-83A3-FF4F-BEAC-C49DA468A9FC}"/>
              </a:ext>
            </a:extLst>
          </p:cNvPr>
          <p:cNvSpPr/>
          <p:nvPr/>
        </p:nvSpPr>
        <p:spPr>
          <a:xfrm rot="5400000">
            <a:off x="3643570" y="-3364513"/>
            <a:ext cx="1231193"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4" name="TextBox 3">
            <a:extLst>
              <a:ext uri="{FF2B5EF4-FFF2-40B4-BE49-F238E27FC236}">
                <a16:creationId xmlns:a16="http://schemas.microsoft.com/office/drawing/2014/main" id="{486CCA3F-F48E-8749-ABC3-4DA34E932A80}"/>
              </a:ext>
            </a:extLst>
          </p:cNvPr>
          <p:cNvSpPr txBox="1"/>
          <p:nvPr/>
        </p:nvSpPr>
        <p:spPr>
          <a:xfrm>
            <a:off x="825279" y="1005814"/>
            <a:ext cx="3798848" cy="369332"/>
          </a:xfrm>
          <a:prstGeom prst="rect">
            <a:avLst/>
          </a:prstGeom>
          <a:noFill/>
        </p:spPr>
        <p:txBody>
          <a:bodyPr wrap="square" rtlCol="0">
            <a:spAutoFit/>
          </a:bodyPr>
          <a:lstStyle/>
          <a:p>
            <a:r>
              <a:rPr lang="en-US" b="1" i="1">
                <a:solidFill>
                  <a:schemeClr val="bg2"/>
                </a:solidFill>
                <a:latin typeface="+mj-lt"/>
              </a:rPr>
              <a:t>Business Needs/Challenges</a:t>
            </a:r>
          </a:p>
        </p:txBody>
      </p:sp>
      <p:sp>
        <p:nvSpPr>
          <p:cNvPr id="10" name="TextBox 9">
            <a:extLst>
              <a:ext uri="{FF2B5EF4-FFF2-40B4-BE49-F238E27FC236}">
                <a16:creationId xmlns:a16="http://schemas.microsoft.com/office/drawing/2014/main" id="{1040D061-733D-0140-82D8-B077894C1CC5}"/>
              </a:ext>
            </a:extLst>
          </p:cNvPr>
          <p:cNvSpPr txBox="1"/>
          <p:nvPr/>
        </p:nvSpPr>
        <p:spPr>
          <a:xfrm>
            <a:off x="878162" y="1330802"/>
            <a:ext cx="7846943" cy="430887"/>
          </a:xfrm>
          <a:prstGeom prst="rect">
            <a:avLst/>
          </a:prstGeom>
          <a:noFill/>
        </p:spPr>
        <p:txBody>
          <a:bodyPr wrap="square" rtlCol="0">
            <a:spAutoFit/>
          </a:bodyPr>
          <a:lstStyle/>
          <a:p>
            <a:pPr marL="171450" indent="-171450">
              <a:buFont typeface="Arial" panose="020B0604020202020204" pitchFamily="34" charset="0"/>
              <a:buChar char="•"/>
            </a:pPr>
            <a:r>
              <a:rPr lang="en-US" sz="1100" b="1" dirty="0">
                <a:solidFill>
                  <a:schemeClr val="bg2"/>
                </a:solidFill>
                <a:latin typeface="+mn-lt"/>
              </a:rPr>
              <a:t>Need</a:t>
            </a:r>
            <a:r>
              <a:rPr lang="en-US" sz="1100" dirty="0">
                <a:solidFill>
                  <a:schemeClr val="bg2"/>
                </a:solidFill>
                <a:latin typeface="+mn-lt"/>
              </a:rPr>
              <a:t>: The customer wants to ensure the firmware on their Meraki devices to be up to date.</a:t>
            </a:r>
          </a:p>
          <a:p>
            <a:pPr marL="171450" indent="-171450">
              <a:buFont typeface="Arial" panose="020B0604020202020204" pitchFamily="34" charset="0"/>
              <a:buChar char="•"/>
            </a:pPr>
            <a:r>
              <a:rPr lang="en-US" sz="1100" b="1" dirty="0">
                <a:solidFill>
                  <a:schemeClr val="bg2"/>
                </a:solidFill>
                <a:latin typeface="+mn-lt"/>
              </a:rPr>
              <a:t>Challenge</a:t>
            </a:r>
            <a:r>
              <a:rPr lang="en-US" sz="1100" dirty="0">
                <a:solidFill>
                  <a:schemeClr val="bg2"/>
                </a:solidFill>
                <a:latin typeface="+mn-lt"/>
              </a:rPr>
              <a:t>: In their large infrastructure, it is difficult to schedule, monitor and maintain firmware upgrades manually.</a:t>
            </a:r>
          </a:p>
        </p:txBody>
      </p:sp>
      <p:sp>
        <p:nvSpPr>
          <p:cNvPr id="18" name="Rounded Rectangle 17">
            <a:extLst>
              <a:ext uri="{FF2B5EF4-FFF2-40B4-BE49-F238E27FC236}">
                <a16:creationId xmlns:a16="http://schemas.microsoft.com/office/drawing/2014/main" id="{C2F26000-DC9C-1D4D-A22B-8FEA194FA855}"/>
              </a:ext>
            </a:extLst>
          </p:cNvPr>
          <p:cNvSpPr/>
          <p:nvPr/>
        </p:nvSpPr>
        <p:spPr>
          <a:xfrm rot="5400000">
            <a:off x="3681320" y="-1976497"/>
            <a:ext cx="1312565"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19" name="TextBox 18">
            <a:extLst>
              <a:ext uri="{FF2B5EF4-FFF2-40B4-BE49-F238E27FC236}">
                <a16:creationId xmlns:a16="http://schemas.microsoft.com/office/drawing/2014/main" id="{49ABF90E-B5EB-CE41-9A7C-72FE868F40BB}"/>
              </a:ext>
            </a:extLst>
          </p:cNvPr>
          <p:cNvSpPr txBox="1"/>
          <p:nvPr/>
        </p:nvSpPr>
        <p:spPr>
          <a:xfrm>
            <a:off x="844910" y="2445185"/>
            <a:ext cx="3798848" cy="369332"/>
          </a:xfrm>
          <a:prstGeom prst="rect">
            <a:avLst/>
          </a:prstGeom>
          <a:noFill/>
        </p:spPr>
        <p:txBody>
          <a:bodyPr wrap="square" rtlCol="0">
            <a:spAutoFit/>
          </a:bodyPr>
          <a:lstStyle/>
          <a:p>
            <a:r>
              <a:rPr lang="en-US" b="1" i="1">
                <a:solidFill>
                  <a:schemeClr val="bg2"/>
                </a:solidFill>
                <a:latin typeface="+mj-lt"/>
              </a:rPr>
              <a:t>Solution</a:t>
            </a:r>
          </a:p>
        </p:txBody>
      </p:sp>
      <p:sp>
        <p:nvSpPr>
          <p:cNvPr id="20" name="TextBox 19">
            <a:extLst>
              <a:ext uri="{FF2B5EF4-FFF2-40B4-BE49-F238E27FC236}">
                <a16:creationId xmlns:a16="http://schemas.microsoft.com/office/drawing/2014/main" id="{FB164734-E2BC-FE42-9380-BAFB363087EE}"/>
              </a:ext>
            </a:extLst>
          </p:cNvPr>
          <p:cNvSpPr txBox="1"/>
          <p:nvPr/>
        </p:nvSpPr>
        <p:spPr>
          <a:xfrm>
            <a:off x="878162" y="2860439"/>
            <a:ext cx="7947301" cy="430887"/>
          </a:xfrm>
          <a:prstGeom prst="rect">
            <a:avLst/>
          </a:prstGeom>
          <a:noFill/>
        </p:spPr>
        <p:txBody>
          <a:bodyPr wrap="square" rtlCol="0">
            <a:spAutoFit/>
          </a:bodyPr>
          <a:lstStyle/>
          <a:p>
            <a:r>
              <a:rPr lang="en-US" sz="1100" dirty="0">
                <a:solidFill>
                  <a:schemeClr val="bg2"/>
                </a:solidFill>
                <a:latin typeface="+mn-lt"/>
              </a:rPr>
              <a:t>The solution (1) gives an overview of the firmware versions currently in use at the customer’s Meraki networks, and (2) allows to schedule firmware upgrades to the customer’s desired version.</a:t>
            </a:r>
          </a:p>
        </p:txBody>
      </p:sp>
      <p:sp>
        <p:nvSpPr>
          <p:cNvPr id="30" name="Rounded Rectangle 29">
            <a:extLst>
              <a:ext uri="{FF2B5EF4-FFF2-40B4-BE49-F238E27FC236}">
                <a16:creationId xmlns:a16="http://schemas.microsoft.com/office/drawing/2014/main" id="{BAE1D830-3BAD-2D49-ADD3-790DB11A1049}"/>
              </a:ext>
            </a:extLst>
          </p:cNvPr>
          <p:cNvSpPr/>
          <p:nvPr/>
        </p:nvSpPr>
        <p:spPr>
          <a:xfrm rot="5400000">
            <a:off x="3681320" y="-612565"/>
            <a:ext cx="1312564"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31" name="TextBox 30">
            <a:extLst>
              <a:ext uri="{FF2B5EF4-FFF2-40B4-BE49-F238E27FC236}">
                <a16:creationId xmlns:a16="http://schemas.microsoft.com/office/drawing/2014/main" id="{1C19DD0F-2274-FE4E-BF11-3117D470CD6B}"/>
              </a:ext>
            </a:extLst>
          </p:cNvPr>
          <p:cNvSpPr txBox="1"/>
          <p:nvPr/>
        </p:nvSpPr>
        <p:spPr>
          <a:xfrm>
            <a:off x="878162" y="3806027"/>
            <a:ext cx="3798848" cy="369332"/>
          </a:xfrm>
          <a:prstGeom prst="rect">
            <a:avLst/>
          </a:prstGeom>
          <a:noFill/>
        </p:spPr>
        <p:txBody>
          <a:bodyPr wrap="square" rtlCol="0">
            <a:spAutoFit/>
          </a:bodyPr>
          <a:lstStyle/>
          <a:p>
            <a:r>
              <a:rPr lang="en-US" b="1" i="1">
                <a:solidFill>
                  <a:schemeClr val="bg2"/>
                </a:solidFill>
                <a:latin typeface="+mj-lt"/>
              </a:rPr>
              <a:t>Business Outcomes</a:t>
            </a:r>
          </a:p>
        </p:txBody>
      </p:sp>
      <p:sp>
        <p:nvSpPr>
          <p:cNvPr id="32" name="TextBox 31">
            <a:extLst>
              <a:ext uri="{FF2B5EF4-FFF2-40B4-BE49-F238E27FC236}">
                <a16:creationId xmlns:a16="http://schemas.microsoft.com/office/drawing/2014/main" id="{80C47A43-7D94-1D42-BC9A-833F6E199963}"/>
              </a:ext>
            </a:extLst>
          </p:cNvPr>
          <p:cNvSpPr txBox="1"/>
          <p:nvPr/>
        </p:nvSpPr>
        <p:spPr>
          <a:xfrm>
            <a:off x="878162" y="4141464"/>
            <a:ext cx="8162693" cy="430887"/>
          </a:xfrm>
          <a:prstGeom prst="rect">
            <a:avLst/>
          </a:prstGeom>
          <a:noFill/>
        </p:spPr>
        <p:txBody>
          <a:bodyPr wrap="square" rtlCol="0">
            <a:spAutoFit/>
          </a:bodyPr>
          <a:lstStyle/>
          <a:p>
            <a:r>
              <a:rPr lang="en-US" sz="1100" dirty="0">
                <a:solidFill>
                  <a:schemeClr val="bg2"/>
                </a:solidFill>
                <a:latin typeface="+mn-lt"/>
              </a:rPr>
              <a:t>The customer can now rest assured that the firmware versions present in their networks are up to date, without having to worry about significant manual labor necessary to enable that.</a:t>
            </a:r>
          </a:p>
        </p:txBody>
      </p:sp>
      <p:grpSp>
        <p:nvGrpSpPr>
          <p:cNvPr id="23" name="Group 94">
            <a:extLst>
              <a:ext uri="{FF2B5EF4-FFF2-40B4-BE49-F238E27FC236}">
                <a16:creationId xmlns:a16="http://schemas.microsoft.com/office/drawing/2014/main" id="{2EA4B645-73B2-BE4D-9EE6-E0C816F55F2D}"/>
              </a:ext>
            </a:extLst>
          </p:cNvPr>
          <p:cNvGrpSpPr>
            <a:grpSpLocks noChangeAspect="1"/>
          </p:cNvGrpSpPr>
          <p:nvPr/>
        </p:nvGrpSpPr>
        <p:grpSpPr bwMode="auto">
          <a:xfrm>
            <a:off x="2193" y="3848260"/>
            <a:ext cx="567768" cy="521270"/>
            <a:chOff x="2649" y="1407"/>
            <a:chExt cx="464" cy="426"/>
          </a:xfrm>
        </p:grpSpPr>
        <p:sp>
          <p:nvSpPr>
            <p:cNvPr id="24" name="Freeform 95">
              <a:extLst>
                <a:ext uri="{FF2B5EF4-FFF2-40B4-BE49-F238E27FC236}">
                  <a16:creationId xmlns:a16="http://schemas.microsoft.com/office/drawing/2014/main" id="{40DE7BDA-CEC7-F444-873E-1A01A7DA1D6C}"/>
                </a:ext>
              </a:extLst>
            </p:cNvPr>
            <p:cNvSpPr>
              <a:spLocks noEditPoints="1"/>
            </p:cNvSpPr>
            <p:nvPr/>
          </p:nvSpPr>
          <p:spPr bwMode="auto">
            <a:xfrm>
              <a:off x="2649" y="1407"/>
              <a:ext cx="464" cy="426"/>
            </a:xfrm>
            <a:custGeom>
              <a:avLst/>
              <a:gdLst>
                <a:gd name="T0" fmla="*/ 189 w 377"/>
                <a:gd name="T1" fmla="*/ 32 h 354"/>
                <a:gd name="T2" fmla="*/ 332 w 377"/>
                <a:gd name="T3" fmla="*/ 157 h 354"/>
                <a:gd name="T4" fmla="*/ 209 w 377"/>
                <a:gd name="T5" fmla="*/ 320 h 354"/>
                <a:gd name="T6" fmla="*/ 189 w 377"/>
                <a:gd name="T7" fmla="*/ 322 h 354"/>
                <a:gd name="T8" fmla="*/ 45 w 377"/>
                <a:gd name="T9" fmla="*/ 197 h 354"/>
                <a:gd name="T10" fmla="*/ 168 w 377"/>
                <a:gd name="T11" fmla="*/ 33 h 354"/>
                <a:gd name="T12" fmla="*/ 189 w 377"/>
                <a:gd name="T13" fmla="*/ 32 h 354"/>
                <a:gd name="T14" fmla="*/ 189 w 377"/>
                <a:gd name="T15" fmla="*/ 0 h 354"/>
                <a:gd name="T16" fmla="*/ 189 w 377"/>
                <a:gd name="T17" fmla="*/ 0 h 354"/>
                <a:gd name="T18" fmla="*/ 164 w 377"/>
                <a:gd name="T19" fmla="*/ 2 h 354"/>
                <a:gd name="T20" fmla="*/ 13 w 377"/>
                <a:gd name="T21" fmla="*/ 201 h 354"/>
                <a:gd name="T22" fmla="*/ 189 w 377"/>
                <a:gd name="T23" fmla="*/ 354 h 354"/>
                <a:gd name="T24" fmla="*/ 213 w 377"/>
                <a:gd name="T25" fmla="*/ 352 h 354"/>
                <a:gd name="T26" fmla="*/ 364 w 377"/>
                <a:gd name="T27" fmla="*/ 152 h 354"/>
                <a:gd name="T28" fmla="*/ 189 w 377"/>
                <a:gd name="T2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354">
                  <a:moveTo>
                    <a:pt x="189" y="32"/>
                  </a:moveTo>
                  <a:cubicBezTo>
                    <a:pt x="260" y="32"/>
                    <a:pt x="322" y="84"/>
                    <a:pt x="332" y="157"/>
                  </a:cubicBezTo>
                  <a:cubicBezTo>
                    <a:pt x="343" y="236"/>
                    <a:pt x="288" y="309"/>
                    <a:pt x="209" y="320"/>
                  </a:cubicBezTo>
                  <a:cubicBezTo>
                    <a:pt x="202" y="321"/>
                    <a:pt x="195" y="322"/>
                    <a:pt x="189" y="322"/>
                  </a:cubicBezTo>
                  <a:cubicBezTo>
                    <a:pt x="117" y="322"/>
                    <a:pt x="55" y="269"/>
                    <a:pt x="45" y="197"/>
                  </a:cubicBezTo>
                  <a:cubicBezTo>
                    <a:pt x="34" y="118"/>
                    <a:pt x="89" y="44"/>
                    <a:pt x="168" y="33"/>
                  </a:cubicBezTo>
                  <a:cubicBezTo>
                    <a:pt x="175" y="32"/>
                    <a:pt x="182" y="32"/>
                    <a:pt x="189" y="32"/>
                  </a:cubicBezTo>
                  <a:moveTo>
                    <a:pt x="189" y="0"/>
                  </a:moveTo>
                  <a:cubicBezTo>
                    <a:pt x="189" y="0"/>
                    <a:pt x="189" y="0"/>
                    <a:pt x="189" y="0"/>
                  </a:cubicBezTo>
                  <a:cubicBezTo>
                    <a:pt x="180" y="0"/>
                    <a:pt x="172" y="0"/>
                    <a:pt x="164" y="2"/>
                  </a:cubicBezTo>
                  <a:cubicBezTo>
                    <a:pt x="67" y="15"/>
                    <a:pt x="0" y="105"/>
                    <a:pt x="13" y="201"/>
                  </a:cubicBezTo>
                  <a:cubicBezTo>
                    <a:pt x="26" y="288"/>
                    <a:pt x="101" y="354"/>
                    <a:pt x="189" y="354"/>
                  </a:cubicBezTo>
                  <a:cubicBezTo>
                    <a:pt x="197" y="354"/>
                    <a:pt x="205" y="353"/>
                    <a:pt x="213" y="352"/>
                  </a:cubicBezTo>
                  <a:cubicBezTo>
                    <a:pt x="310" y="338"/>
                    <a:pt x="377" y="249"/>
                    <a:pt x="364" y="152"/>
                  </a:cubicBezTo>
                  <a:cubicBezTo>
                    <a:pt x="352" y="65"/>
                    <a:pt x="276" y="0"/>
                    <a:pt x="18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6">
              <a:extLst>
                <a:ext uri="{FF2B5EF4-FFF2-40B4-BE49-F238E27FC236}">
                  <a16:creationId xmlns:a16="http://schemas.microsoft.com/office/drawing/2014/main" id="{DB5E2A2C-047E-8545-81C3-E3D7BAFA29A1}"/>
                </a:ext>
              </a:extLst>
            </p:cNvPr>
            <p:cNvSpPr>
              <a:spLocks noEditPoints="1"/>
            </p:cNvSpPr>
            <p:nvPr/>
          </p:nvSpPr>
          <p:spPr bwMode="auto">
            <a:xfrm>
              <a:off x="2730" y="1482"/>
              <a:ext cx="297" cy="275"/>
            </a:xfrm>
            <a:custGeom>
              <a:avLst/>
              <a:gdLst>
                <a:gd name="T0" fmla="*/ 123 w 241"/>
                <a:gd name="T1" fmla="*/ 32 h 229"/>
                <a:gd name="T2" fmla="*/ 205 w 241"/>
                <a:gd name="T3" fmla="*/ 103 h 229"/>
                <a:gd name="T4" fmla="*/ 134 w 241"/>
                <a:gd name="T5" fmla="*/ 197 h 229"/>
                <a:gd name="T6" fmla="*/ 123 w 241"/>
                <a:gd name="T7" fmla="*/ 197 h 229"/>
                <a:gd name="T8" fmla="*/ 41 w 241"/>
                <a:gd name="T9" fmla="*/ 126 h 229"/>
                <a:gd name="T10" fmla="*/ 111 w 241"/>
                <a:gd name="T11" fmla="*/ 33 h 229"/>
                <a:gd name="T12" fmla="*/ 123 w 241"/>
                <a:gd name="T13" fmla="*/ 32 h 229"/>
                <a:gd name="T14" fmla="*/ 123 w 241"/>
                <a:gd name="T15" fmla="*/ 0 h 229"/>
                <a:gd name="T16" fmla="*/ 107 w 241"/>
                <a:gd name="T17" fmla="*/ 1 h 229"/>
                <a:gd name="T18" fmla="*/ 9 w 241"/>
                <a:gd name="T19" fmla="*/ 131 h 229"/>
                <a:gd name="T20" fmla="*/ 123 w 241"/>
                <a:gd name="T21" fmla="*/ 229 h 229"/>
                <a:gd name="T22" fmla="*/ 139 w 241"/>
                <a:gd name="T23" fmla="*/ 228 h 229"/>
                <a:gd name="T24" fmla="*/ 214 w 241"/>
                <a:gd name="T25" fmla="*/ 184 h 229"/>
                <a:gd name="T26" fmla="*/ 236 w 241"/>
                <a:gd name="T27" fmla="*/ 99 h 229"/>
                <a:gd name="T28" fmla="*/ 123 w 241"/>
                <a:gd name="T29"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229">
                  <a:moveTo>
                    <a:pt x="123" y="32"/>
                  </a:moveTo>
                  <a:cubicBezTo>
                    <a:pt x="163" y="32"/>
                    <a:pt x="199" y="62"/>
                    <a:pt x="205" y="103"/>
                  </a:cubicBezTo>
                  <a:cubicBezTo>
                    <a:pt x="211" y="148"/>
                    <a:pt x="179" y="190"/>
                    <a:pt x="134" y="197"/>
                  </a:cubicBezTo>
                  <a:cubicBezTo>
                    <a:pt x="130" y="197"/>
                    <a:pt x="126" y="197"/>
                    <a:pt x="123" y="197"/>
                  </a:cubicBezTo>
                  <a:cubicBezTo>
                    <a:pt x="82" y="197"/>
                    <a:pt x="46" y="168"/>
                    <a:pt x="41" y="126"/>
                  </a:cubicBezTo>
                  <a:cubicBezTo>
                    <a:pt x="34" y="81"/>
                    <a:pt x="66" y="39"/>
                    <a:pt x="111" y="33"/>
                  </a:cubicBezTo>
                  <a:cubicBezTo>
                    <a:pt x="115" y="32"/>
                    <a:pt x="119" y="32"/>
                    <a:pt x="123" y="32"/>
                  </a:cubicBezTo>
                  <a:moveTo>
                    <a:pt x="123" y="0"/>
                  </a:moveTo>
                  <a:cubicBezTo>
                    <a:pt x="117" y="0"/>
                    <a:pt x="112" y="0"/>
                    <a:pt x="107" y="1"/>
                  </a:cubicBezTo>
                  <a:cubicBezTo>
                    <a:pt x="44" y="10"/>
                    <a:pt x="0" y="68"/>
                    <a:pt x="9" y="131"/>
                  </a:cubicBezTo>
                  <a:cubicBezTo>
                    <a:pt x="17" y="187"/>
                    <a:pt x="66" y="229"/>
                    <a:pt x="123" y="229"/>
                  </a:cubicBezTo>
                  <a:cubicBezTo>
                    <a:pt x="128" y="229"/>
                    <a:pt x="133" y="229"/>
                    <a:pt x="139" y="228"/>
                  </a:cubicBezTo>
                  <a:cubicBezTo>
                    <a:pt x="169" y="224"/>
                    <a:pt x="196" y="208"/>
                    <a:pt x="214" y="184"/>
                  </a:cubicBezTo>
                  <a:cubicBezTo>
                    <a:pt x="233" y="159"/>
                    <a:pt x="241" y="129"/>
                    <a:pt x="236" y="99"/>
                  </a:cubicBezTo>
                  <a:cubicBezTo>
                    <a:pt x="228" y="42"/>
                    <a:pt x="180" y="0"/>
                    <a:pt x="12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7">
              <a:extLst>
                <a:ext uri="{FF2B5EF4-FFF2-40B4-BE49-F238E27FC236}">
                  <a16:creationId xmlns:a16="http://schemas.microsoft.com/office/drawing/2014/main" id="{7176E65A-C6E5-8B44-A2F0-341442DEFA83}"/>
                </a:ext>
              </a:extLst>
            </p:cNvPr>
            <p:cNvSpPr>
              <a:spLocks/>
            </p:cNvSpPr>
            <p:nvPr/>
          </p:nvSpPr>
          <p:spPr bwMode="auto">
            <a:xfrm>
              <a:off x="2826" y="1567"/>
              <a:ext cx="109" cy="106"/>
            </a:xfrm>
            <a:custGeom>
              <a:avLst/>
              <a:gdLst>
                <a:gd name="T0" fmla="*/ 50 w 89"/>
                <a:gd name="T1" fmla="*/ 85 h 88"/>
                <a:gd name="T2" fmla="*/ 4 w 89"/>
                <a:gd name="T3" fmla="*/ 49 h 88"/>
                <a:gd name="T4" fmla="*/ 39 w 89"/>
                <a:gd name="T5" fmla="*/ 3 h 88"/>
                <a:gd name="T6" fmla="*/ 86 w 89"/>
                <a:gd name="T7" fmla="*/ 38 h 88"/>
                <a:gd name="T8" fmla="*/ 50 w 89"/>
                <a:gd name="T9" fmla="*/ 85 h 88"/>
              </a:gdLst>
              <a:ahLst/>
              <a:cxnLst>
                <a:cxn ang="0">
                  <a:pos x="T0" y="T1"/>
                </a:cxn>
                <a:cxn ang="0">
                  <a:pos x="T2" y="T3"/>
                </a:cxn>
                <a:cxn ang="0">
                  <a:pos x="T4" y="T5"/>
                </a:cxn>
                <a:cxn ang="0">
                  <a:pos x="T6" y="T7"/>
                </a:cxn>
                <a:cxn ang="0">
                  <a:pos x="T8" y="T9"/>
                </a:cxn>
              </a:cxnLst>
              <a:rect l="0" t="0" r="r" b="b"/>
              <a:pathLst>
                <a:path w="89" h="88">
                  <a:moveTo>
                    <a:pt x="50" y="85"/>
                  </a:moveTo>
                  <a:cubicBezTo>
                    <a:pt x="28" y="88"/>
                    <a:pt x="7" y="72"/>
                    <a:pt x="4" y="49"/>
                  </a:cubicBezTo>
                  <a:cubicBezTo>
                    <a:pt x="0" y="27"/>
                    <a:pt x="16" y="6"/>
                    <a:pt x="39" y="3"/>
                  </a:cubicBezTo>
                  <a:cubicBezTo>
                    <a:pt x="61" y="0"/>
                    <a:pt x="82" y="15"/>
                    <a:pt x="86" y="38"/>
                  </a:cubicBezTo>
                  <a:cubicBezTo>
                    <a:pt x="89" y="61"/>
                    <a:pt x="73" y="82"/>
                    <a:pt x="50" y="8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E6064CB9-2B12-3043-BF05-04C21DC1FE04}"/>
              </a:ext>
            </a:extLst>
          </p:cNvPr>
          <p:cNvGrpSpPr>
            <a:grpSpLocks noChangeAspect="1"/>
          </p:cNvGrpSpPr>
          <p:nvPr/>
        </p:nvGrpSpPr>
        <p:grpSpPr>
          <a:xfrm>
            <a:off x="132016" y="1063756"/>
            <a:ext cx="437945" cy="396103"/>
            <a:chOff x="3461667" y="-394359"/>
            <a:chExt cx="313990" cy="283991"/>
          </a:xfrm>
        </p:grpSpPr>
        <p:sp>
          <p:nvSpPr>
            <p:cNvPr id="29" name="Freeform 96">
              <a:extLst>
                <a:ext uri="{FF2B5EF4-FFF2-40B4-BE49-F238E27FC236}">
                  <a16:creationId xmlns:a16="http://schemas.microsoft.com/office/drawing/2014/main" id="{5733F488-FCCD-B74B-9AE8-10D8A940C0EC}"/>
                </a:ext>
              </a:extLst>
            </p:cNvPr>
            <p:cNvSpPr>
              <a:spLocks noChangeAspect="1"/>
            </p:cNvSpPr>
            <p:nvPr/>
          </p:nvSpPr>
          <p:spPr bwMode="auto">
            <a:xfrm>
              <a:off x="3506666" y="-247364"/>
              <a:ext cx="119996" cy="136996"/>
            </a:xfrm>
            <a:custGeom>
              <a:avLst/>
              <a:gdLst>
                <a:gd name="T0" fmla="*/ 120 w 120"/>
                <a:gd name="T1" fmla="*/ 0 h 137"/>
                <a:gd name="T2" fmla="*/ 0 w 120"/>
                <a:gd name="T3" fmla="*/ 0 h 137"/>
                <a:gd name="T4" fmla="*/ 0 w 120"/>
                <a:gd name="T5" fmla="*/ 137 h 137"/>
                <a:gd name="T6" fmla="*/ 120 w 120"/>
                <a:gd name="T7" fmla="*/ 0 h 137"/>
              </a:gdLst>
              <a:ahLst/>
              <a:cxnLst>
                <a:cxn ang="0">
                  <a:pos x="T0" y="T1"/>
                </a:cxn>
                <a:cxn ang="0">
                  <a:pos x="T2" y="T3"/>
                </a:cxn>
                <a:cxn ang="0">
                  <a:pos x="T4" y="T5"/>
                </a:cxn>
                <a:cxn ang="0">
                  <a:pos x="T6" y="T7"/>
                </a:cxn>
              </a:cxnLst>
              <a:rect l="0" t="0" r="r" b="b"/>
              <a:pathLst>
                <a:path w="120" h="137">
                  <a:moveTo>
                    <a:pt x="120" y="0"/>
                  </a:moveTo>
                  <a:lnTo>
                    <a:pt x="0" y="0"/>
                  </a:lnTo>
                  <a:lnTo>
                    <a:pt x="0" y="137"/>
                  </a:lnTo>
                  <a:lnTo>
                    <a:pt x="120"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7">
              <a:extLst>
                <a:ext uri="{FF2B5EF4-FFF2-40B4-BE49-F238E27FC236}">
                  <a16:creationId xmlns:a16="http://schemas.microsoft.com/office/drawing/2014/main" id="{9AA3D07B-6A90-8846-9A97-A5A508C3B9A2}"/>
                </a:ext>
              </a:extLst>
            </p:cNvPr>
            <p:cNvSpPr>
              <a:spLocks noChangeAspect="1"/>
            </p:cNvSpPr>
            <p:nvPr/>
          </p:nvSpPr>
          <p:spPr bwMode="auto">
            <a:xfrm>
              <a:off x="3461667" y="-394359"/>
              <a:ext cx="313990" cy="193994"/>
            </a:xfrm>
            <a:custGeom>
              <a:avLst/>
              <a:gdLst>
                <a:gd name="T0" fmla="*/ 119 w 133"/>
                <a:gd name="T1" fmla="*/ 82 h 82"/>
                <a:gd name="T2" fmla="*/ 14 w 133"/>
                <a:gd name="T3" fmla="*/ 82 h 82"/>
                <a:gd name="T4" fmla="*/ 0 w 133"/>
                <a:gd name="T5" fmla="*/ 68 h 82"/>
                <a:gd name="T6" fmla="*/ 0 w 133"/>
                <a:gd name="T7" fmla="*/ 14 h 82"/>
                <a:gd name="T8" fmla="*/ 14 w 133"/>
                <a:gd name="T9" fmla="*/ 0 h 82"/>
                <a:gd name="T10" fmla="*/ 119 w 133"/>
                <a:gd name="T11" fmla="*/ 0 h 82"/>
                <a:gd name="T12" fmla="*/ 133 w 133"/>
                <a:gd name="T13" fmla="*/ 14 h 82"/>
                <a:gd name="T14" fmla="*/ 133 w 133"/>
                <a:gd name="T15" fmla="*/ 68 h 82"/>
                <a:gd name="T16" fmla="*/ 119 w 133"/>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2">
                  <a:moveTo>
                    <a:pt x="119" y="82"/>
                  </a:moveTo>
                  <a:cubicBezTo>
                    <a:pt x="14" y="82"/>
                    <a:pt x="14" y="82"/>
                    <a:pt x="14" y="82"/>
                  </a:cubicBezTo>
                  <a:cubicBezTo>
                    <a:pt x="6" y="82"/>
                    <a:pt x="0" y="75"/>
                    <a:pt x="0" y="68"/>
                  </a:cubicBezTo>
                  <a:cubicBezTo>
                    <a:pt x="0" y="14"/>
                    <a:pt x="0" y="14"/>
                    <a:pt x="0" y="14"/>
                  </a:cubicBezTo>
                  <a:cubicBezTo>
                    <a:pt x="0" y="6"/>
                    <a:pt x="6" y="0"/>
                    <a:pt x="14" y="0"/>
                  </a:cubicBezTo>
                  <a:cubicBezTo>
                    <a:pt x="119" y="0"/>
                    <a:pt x="119" y="0"/>
                    <a:pt x="119" y="0"/>
                  </a:cubicBezTo>
                  <a:cubicBezTo>
                    <a:pt x="127" y="0"/>
                    <a:pt x="133" y="6"/>
                    <a:pt x="133" y="14"/>
                  </a:cubicBezTo>
                  <a:cubicBezTo>
                    <a:pt x="133" y="68"/>
                    <a:pt x="133" y="68"/>
                    <a:pt x="133" y="68"/>
                  </a:cubicBezTo>
                  <a:cubicBezTo>
                    <a:pt x="133" y="75"/>
                    <a:pt x="127" y="82"/>
                    <a:pt x="119" y="82"/>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5">
            <a:extLst>
              <a:ext uri="{FF2B5EF4-FFF2-40B4-BE49-F238E27FC236}">
                <a16:creationId xmlns:a16="http://schemas.microsoft.com/office/drawing/2014/main" id="{BD993013-94D1-464E-A114-5D15D90FBFCE}"/>
              </a:ext>
            </a:extLst>
          </p:cNvPr>
          <p:cNvGrpSpPr>
            <a:grpSpLocks noChangeAspect="1"/>
          </p:cNvGrpSpPr>
          <p:nvPr/>
        </p:nvGrpSpPr>
        <p:grpSpPr bwMode="auto">
          <a:xfrm>
            <a:off x="-8504" y="2454360"/>
            <a:ext cx="718985" cy="368014"/>
            <a:chOff x="2099" y="1220"/>
            <a:chExt cx="1561" cy="799"/>
          </a:xfrm>
        </p:grpSpPr>
        <p:sp>
          <p:nvSpPr>
            <p:cNvPr id="36" name="Freeform 36">
              <a:extLst>
                <a:ext uri="{FF2B5EF4-FFF2-40B4-BE49-F238E27FC236}">
                  <a16:creationId xmlns:a16="http://schemas.microsoft.com/office/drawing/2014/main" id="{B32ACA17-D4A6-A542-9BBD-E857845064E9}"/>
                </a:ext>
              </a:extLst>
            </p:cNvPr>
            <p:cNvSpPr>
              <a:spLocks/>
            </p:cNvSpPr>
            <p:nvPr/>
          </p:nvSpPr>
          <p:spPr bwMode="auto">
            <a:xfrm>
              <a:off x="2099" y="1220"/>
              <a:ext cx="1561" cy="799"/>
            </a:xfrm>
            <a:custGeom>
              <a:avLst/>
              <a:gdLst>
                <a:gd name="T0" fmla="*/ 1131 w 1274"/>
                <a:gd name="T1" fmla="*/ 191 h 667"/>
                <a:gd name="T2" fmla="*/ 651 w 1274"/>
                <a:gd name="T3" fmla="*/ 191 h 667"/>
                <a:gd name="T4" fmla="*/ 617 w 1274"/>
                <a:gd name="T5" fmla="*/ 195 h 667"/>
                <a:gd name="T6" fmla="*/ 314 w 1274"/>
                <a:gd name="T7" fmla="*/ 0 h 667"/>
                <a:gd name="T8" fmla="*/ 0 w 1274"/>
                <a:gd name="T9" fmla="*/ 222 h 667"/>
                <a:gd name="T10" fmla="*/ 286 w 1274"/>
                <a:gd name="T11" fmla="*/ 222 h 667"/>
                <a:gd name="T12" fmla="*/ 387 w 1274"/>
                <a:gd name="T13" fmla="*/ 322 h 667"/>
                <a:gd name="T14" fmla="*/ 387 w 1274"/>
                <a:gd name="T15" fmla="*/ 345 h 667"/>
                <a:gd name="T16" fmla="*/ 286 w 1274"/>
                <a:gd name="T17" fmla="*/ 446 h 667"/>
                <a:gd name="T18" fmla="*/ 0 w 1274"/>
                <a:gd name="T19" fmla="*/ 446 h 667"/>
                <a:gd name="T20" fmla="*/ 314 w 1274"/>
                <a:gd name="T21" fmla="*/ 667 h 667"/>
                <a:gd name="T22" fmla="*/ 617 w 1274"/>
                <a:gd name="T23" fmla="*/ 472 h 667"/>
                <a:gd name="T24" fmla="*/ 651 w 1274"/>
                <a:gd name="T25" fmla="*/ 476 h 667"/>
                <a:gd name="T26" fmla="*/ 1131 w 1274"/>
                <a:gd name="T27" fmla="*/ 476 h 667"/>
                <a:gd name="T28" fmla="*/ 1274 w 1274"/>
                <a:gd name="T29" fmla="*/ 334 h 667"/>
                <a:gd name="T30" fmla="*/ 1274 w 1274"/>
                <a:gd name="T31" fmla="*/ 334 h 667"/>
                <a:gd name="T32" fmla="*/ 1131 w 1274"/>
                <a:gd name="T33" fmla="*/ 19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4" h="667">
                  <a:moveTo>
                    <a:pt x="1131" y="191"/>
                  </a:moveTo>
                  <a:cubicBezTo>
                    <a:pt x="651" y="191"/>
                    <a:pt x="651" y="191"/>
                    <a:pt x="651" y="191"/>
                  </a:cubicBezTo>
                  <a:cubicBezTo>
                    <a:pt x="639" y="191"/>
                    <a:pt x="628" y="192"/>
                    <a:pt x="617" y="195"/>
                  </a:cubicBezTo>
                  <a:cubicBezTo>
                    <a:pt x="564" y="80"/>
                    <a:pt x="448" y="0"/>
                    <a:pt x="314" y="0"/>
                  </a:cubicBezTo>
                  <a:cubicBezTo>
                    <a:pt x="169" y="0"/>
                    <a:pt x="47" y="93"/>
                    <a:pt x="0" y="222"/>
                  </a:cubicBezTo>
                  <a:cubicBezTo>
                    <a:pt x="286" y="222"/>
                    <a:pt x="286" y="222"/>
                    <a:pt x="286" y="222"/>
                  </a:cubicBezTo>
                  <a:cubicBezTo>
                    <a:pt x="341" y="222"/>
                    <a:pt x="387" y="267"/>
                    <a:pt x="387" y="322"/>
                  </a:cubicBezTo>
                  <a:cubicBezTo>
                    <a:pt x="387" y="345"/>
                    <a:pt x="387" y="345"/>
                    <a:pt x="387" y="345"/>
                  </a:cubicBezTo>
                  <a:cubicBezTo>
                    <a:pt x="387" y="400"/>
                    <a:pt x="341" y="446"/>
                    <a:pt x="286" y="446"/>
                  </a:cubicBezTo>
                  <a:cubicBezTo>
                    <a:pt x="0" y="446"/>
                    <a:pt x="0" y="446"/>
                    <a:pt x="0" y="446"/>
                  </a:cubicBezTo>
                  <a:cubicBezTo>
                    <a:pt x="47" y="574"/>
                    <a:pt x="169" y="667"/>
                    <a:pt x="314" y="667"/>
                  </a:cubicBezTo>
                  <a:cubicBezTo>
                    <a:pt x="448" y="667"/>
                    <a:pt x="564" y="587"/>
                    <a:pt x="617" y="472"/>
                  </a:cubicBezTo>
                  <a:cubicBezTo>
                    <a:pt x="628" y="475"/>
                    <a:pt x="639" y="476"/>
                    <a:pt x="651" y="476"/>
                  </a:cubicBezTo>
                  <a:cubicBezTo>
                    <a:pt x="1131" y="476"/>
                    <a:pt x="1131" y="476"/>
                    <a:pt x="1131" y="476"/>
                  </a:cubicBezTo>
                  <a:cubicBezTo>
                    <a:pt x="1210" y="476"/>
                    <a:pt x="1274" y="412"/>
                    <a:pt x="1274" y="334"/>
                  </a:cubicBezTo>
                  <a:cubicBezTo>
                    <a:pt x="1274" y="334"/>
                    <a:pt x="1274" y="334"/>
                    <a:pt x="1274" y="334"/>
                  </a:cubicBezTo>
                  <a:cubicBezTo>
                    <a:pt x="1274" y="255"/>
                    <a:pt x="1210" y="191"/>
                    <a:pt x="1131" y="19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a:extLst>
                <a:ext uri="{FF2B5EF4-FFF2-40B4-BE49-F238E27FC236}">
                  <a16:creationId xmlns:a16="http://schemas.microsoft.com/office/drawing/2014/main" id="{D98B8DF5-90B2-9B4F-8451-CCD6FDA9A533}"/>
                </a:ext>
              </a:extLst>
            </p:cNvPr>
            <p:cNvSpPr>
              <a:spLocks/>
            </p:cNvSpPr>
            <p:nvPr/>
          </p:nvSpPr>
          <p:spPr bwMode="auto">
            <a:xfrm>
              <a:off x="2958" y="1571"/>
              <a:ext cx="587" cy="98"/>
            </a:xfrm>
            <a:custGeom>
              <a:avLst/>
              <a:gdLst>
                <a:gd name="T0" fmla="*/ 438 w 479"/>
                <a:gd name="T1" fmla="*/ 82 h 82"/>
                <a:gd name="T2" fmla="*/ 41 w 479"/>
                <a:gd name="T3" fmla="*/ 82 h 82"/>
                <a:gd name="T4" fmla="*/ 0 w 479"/>
                <a:gd name="T5" fmla="*/ 41 h 82"/>
                <a:gd name="T6" fmla="*/ 0 w 479"/>
                <a:gd name="T7" fmla="*/ 41 h 82"/>
                <a:gd name="T8" fmla="*/ 41 w 479"/>
                <a:gd name="T9" fmla="*/ 0 h 82"/>
                <a:gd name="T10" fmla="*/ 438 w 479"/>
                <a:gd name="T11" fmla="*/ 0 h 82"/>
                <a:gd name="T12" fmla="*/ 479 w 479"/>
                <a:gd name="T13" fmla="*/ 41 h 82"/>
                <a:gd name="T14" fmla="*/ 479 w 479"/>
                <a:gd name="T15" fmla="*/ 41 h 82"/>
                <a:gd name="T16" fmla="*/ 438 w 479"/>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82">
                  <a:moveTo>
                    <a:pt x="438" y="82"/>
                  </a:moveTo>
                  <a:cubicBezTo>
                    <a:pt x="41" y="82"/>
                    <a:pt x="41" y="82"/>
                    <a:pt x="41" y="82"/>
                  </a:cubicBezTo>
                  <a:cubicBezTo>
                    <a:pt x="19" y="82"/>
                    <a:pt x="0" y="63"/>
                    <a:pt x="0" y="41"/>
                  </a:cubicBezTo>
                  <a:cubicBezTo>
                    <a:pt x="0" y="41"/>
                    <a:pt x="0" y="41"/>
                    <a:pt x="0" y="41"/>
                  </a:cubicBezTo>
                  <a:cubicBezTo>
                    <a:pt x="0" y="18"/>
                    <a:pt x="19" y="0"/>
                    <a:pt x="41" y="0"/>
                  </a:cubicBezTo>
                  <a:cubicBezTo>
                    <a:pt x="438" y="0"/>
                    <a:pt x="438" y="0"/>
                    <a:pt x="438" y="0"/>
                  </a:cubicBezTo>
                  <a:cubicBezTo>
                    <a:pt x="461" y="0"/>
                    <a:pt x="479" y="18"/>
                    <a:pt x="479" y="41"/>
                  </a:cubicBezTo>
                  <a:cubicBezTo>
                    <a:pt x="479" y="41"/>
                    <a:pt x="479" y="41"/>
                    <a:pt x="479" y="41"/>
                  </a:cubicBezTo>
                  <a:cubicBezTo>
                    <a:pt x="479" y="63"/>
                    <a:pt x="461" y="82"/>
                    <a:pt x="438" y="8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4" name="Picture 33" descr="A picture containing table, white, cake, plate&#10;&#10;Description automatically generated">
            <a:extLst>
              <a:ext uri="{FF2B5EF4-FFF2-40B4-BE49-F238E27FC236}">
                <a16:creationId xmlns:a16="http://schemas.microsoft.com/office/drawing/2014/main" id="{10A76F26-6292-3145-BE54-4EBE8508E5D0}"/>
              </a:ext>
            </a:extLst>
          </p:cNvPr>
          <p:cNvPicPr>
            <a:picLocks noChangeAspect="1"/>
          </p:cNvPicPr>
          <p:nvPr/>
        </p:nvPicPr>
        <p:blipFill>
          <a:blip r:embed="rId3"/>
          <a:stretch>
            <a:fillRect/>
          </a:stretch>
        </p:blipFill>
        <p:spPr>
          <a:xfrm>
            <a:off x="8061507" y="100533"/>
            <a:ext cx="669552" cy="704791"/>
          </a:xfrm>
          <a:prstGeom prst="rect">
            <a:avLst/>
          </a:prstGeom>
        </p:spPr>
      </p:pic>
    </p:spTree>
    <p:extLst>
      <p:ext uri="{BB962C8B-B14F-4D97-AF65-F5344CB8AC3E}">
        <p14:creationId xmlns:p14="http://schemas.microsoft.com/office/powerpoint/2010/main" val="387993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7C0D3499-012D-CF47-BCD0-8300B1291836}"/>
              </a:ext>
            </a:extLst>
          </p:cNvPr>
          <p:cNvPicPr>
            <a:picLocks noChangeAspect="1"/>
          </p:cNvPicPr>
          <p:nvPr/>
        </p:nvPicPr>
        <p:blipFill>
          <a:blip r:embed="rId3"/>
          <a:stretch>
            <a:fillRect/>
          </a:stretch>
        </p:blipFill>
        <p:spPr>
          <a:xfrm>
            <a:off x="-76680" y="1586051"/>
            <a:ext cx="450923" cy="554981"/>
          </a:xfrm>
          <a:prstGeom prst="rect">
            <a:avLst/>
          </a:prstGeom>
        </p:spPr>
      </p:pic>
      <p:sp>
        <p:nvSpPr>
          <p:cNvPr id="31" name="TextBox 30">
            <a:extLst>
              <a:ext uri="{FF2B5EF4-FFF2-40B4-BE49-F238E27FC236}">
                <a16:creationId xmlns:a16="http://schemas.microsoft.com/office/drawing/2014/main" id="{E5F840AF-DAF7-6342-A0E2-D67E544A6BAA}"/>
              </a:ext>
            </a:extLst>
          </p:cNvPr>
          <p:cNvSpPr txBox="1"/>
          <p:nvPr/>
        </p:nvSpPr>
        <p:spPr>
          <a:xfrm>
            <a:off x="292448" y="1658534"/>
            <a:ext cx="2084998" cy="261610"/>
          </a:xfrm>
          <a:prstGeom prst="rect">
            <a:avLst/>
          </a:prstGeom>
          <a:solidFill>
            <a:schemeClr val="bg2"/>
          </a:solidFill>
          <a:ln>
            <a:noFill/>
          </a:ln>
        </p:spPr>
        <p:txBody>
          <a:bodyPr wrap="square" rtlCol="0">
            <a:spAutoFit/>
          </a:bodyPr>
          <a:lstStyle/>
          <a:p>
            <a:pPr algn="ctr"/>
            <a:r>
              <a:rPr lang="en-US" sz="1100" b="1" dirty="0">
                <a:solidFill>
                  <a:schemeClr val="bg1"/>
                </a:solidFill>
                <a:latin typeface="+mn-lt"/>
              </a:rPr>
              <a:t>Estate overview</a:t>
            </a:r>
            <a:endParaRPr lang="es-ES_tradnl" sz="1100" b="1" dirty="0">
              <a:solidFill>
                <a:schemeClr val="bg1"/>
              </a:solidFill>
              <a:latin typeface="+mn-lt"/>
            </a:endParaRPr>
          </a:p>
        </p:txBody>
      </p:sp>
      <p:sp>
        <p:nvSpPr>
          <p:cNvPr id="35" name="TextBox 34">
            <a:extLst>
              <a:ext uri="{FF2B5EF4-FFF2-40B4-BE49-F238E27FC236}">
                <a16:creationId xmlns:a16="http://schemas.microsoft.com/office/drawing/2014/main" id="{7B1BE28D-8CD6-F44B-A97B-9FF06C296CEC}"/>
              </a:ext>
            </a:extLst>
          </p:cNvPr>
          <p:cNvSpPr txBox="1"/>
          <p:nvPr/>
        </p:nvSpPr>
        <p:spPr>
          <a:xfrm>
            <a:off x="224614" y="3386268"/>
            <a:ext cx="2220666" cy="600164"/>
          </a:xfrm>
          <a:prstGeom prst="rect">
            <a:avLst/>
          </a:prstGeom>
          <a:noFill/>
          <a:ln cap="rnd">
            <a:noFill/>
            <a:round/>
          </a:ln>
        </p:spPr>
        <p:txBody>
          <a:bodyPr wrap="square" rtlCol="0">
            <a:spAutoFit/>
          </a:bodyPr>
          <a:lstStyle/>
          <a:p>
            <a:r>
              <a:rPr lang="en-US" sz="1100" dirty="0">
                <a:solidFill>
                  <a:schemeClr val="bg1"/>
                </a:solidFill>
                <a:latin typeface="+mn-lt"/>
              </a:rPr>
              <a:t>The user consults the firmware versions present in their Meraki </a:t>
            </a:r>
            <a:r>
              <a:rPr lang="en-US" sz="1100" dirty="0" err="1">
                <a:solidFill>
                  <a:schemeClr val="bg1"/>
                </a:solidFill>
                <a:latin typeface="+mn-lt"/>
              </a:rPr>
              <a:t>organisations</a:t>
            </a:r>
            <a:r>
              <a:rPr lang="en-US" sz="1100" dirty="0">
                <a:solidFill>
                  <a:schemeClr val="bg1"/>
                </a:solidFill>
                <a:latin typeface="+mn-lt"/>
              </a:rPr>
              <a:t>.</a:t>
            </a:r>
            <a:endParaRPr lang="es-ES_tradnl" sz="1100" dirty="0">
              <a:solidFill>
                <a:schemeClr val="bg1"/>
              </a:solidFill>
              <a:latin typeface="+mn-lt"/>
            </a:endParaRPr>
          </a:p>
        </p:txBody>
      </p:sp>
      <p:grpSp>
        <p:nvGrpSpPr>
          <p:cNvPr id="46" name="Group 45">
            <a:extLst>
              <a:ext uri="{FF2B5EF4-FFF2-40B4-BE49-F238E27FC236}">
                <a16:creationId xmlns:a16="http://schemas.microsoft.com/office/drawing/2014/main" id="{FB75C020-2D51-BF40-A246-9A03421B7B46}"/>
              </a:ext>
            </a:extLst>
          </p:cNvPr>
          <p:cNvGrpSpPr>
            <a:grpSpLocks noChangeAspect="1"/>
          </p:cNvGrpSpPr>
          <p:nvPr/>
        </p:nvGrpSpPr>
        <p:grpSpPr>
          <a:xfrm>
            <a:off x="2123888" y="2404948"/>
            <a:ext cx="870872" cy="369333"/>
            <a:chOff x="7413625" y="909638"/>
            <a:chExt cx="1167897" cy="495300"/>
          </a:xfrm>
        </p:grpSpPr>
        <p:sp>
          <p:nvSpPr>
            <p:cNvPr id="47" name="Freeform 56">
              <a:extLst>
                <a:ext uri="{FF2B5EF4-FFF2-40B4-BE49-F238E27FC236}">
                  <a16:creationId xmlns:a16="http://schemas.microsoft.com/office/drawing/2014/main" id="{1FCF6A10-4B8D-8344-A871-767273EAB9FE}"/>
                </a:ext>
              </a:extLst>
            </p:cNvPr>
            <p:cNvSpPr>
              <a:spLocks noEditPoints="1"/>
            </p:cNvSpPr>
            <p:nvPr/>
          </p:nvSpPr>
          <p:spPr bwMode="auto">
            <a:xfrm>
              <a:off x="7413625" y="1095375"/>
              <a:ext cx="1160463" cy="123825"/>
            </a:xfrm>
            <a:custGeom>
              <a:avLst/>
              <a:gdLst>
                <a:gd name="T0" fmla="*/ 654 w 664"/>
                <a:gd name="T1" fmla="*/ 60 h 71"/>
                <a:gd name="T2" fmla="*/ 653 w 664"/>
                <a:gd name="T3" fmla="*/ 61 h 71"/>
                <a:gd name="T4" fmla="*/ 653 w 664"/>
                <a:gd name="T5" fmla="*/ 61 h 71"/>
                <a:gd name="T6" fmla="*/ 654 w 664"/>
                <a:gd name="T7" fmla="*/ 60 h 71"/>
                <a:gd name="T8" fmla="*/ 654 w 664"/>
                <a:gd name="T9" fmla="*/ 60 h 71"/>
                <a:gd name="T10" fmla="*/ 654 w 664"/>
                <a:gd name="T11" fmla="*/ 60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61 w 664"/>
                <a:gd name="T27" fmla="*/ 50 h 71"/>
                <a:gd name="T28" fmla="*/ 661 w 664"/>
                <a:gd name="T29" fmla="*/ 50 h 71"/>
                <a:gd name="T30" fmla="*/ 661 w 664"/>
                <a:gd name="T31" fmla="*/ 50 h 71"/>
                <a:gd name="T32" fmla="*/ 660 w 664"/>
                <a:gd name="T33" fmla="*/ 20 h 71"/>
                <a:gd name="T34" fmla="*/ 664 w 664"/>
                <a:gd name="T35" fmla="*/ 36 h 71"/>
                <a:gd name="T36" fmla="*/ 661 w 664"/>
                <a:gd name="T37" fmla="*/ 50 h 71"/>
                <a:gd name="T38" fmla="*/ 664 w 664"/>
                <a:gd name="T39" fmla="*/ 36 h 71"/>
                <a:gd name="T40" fmla="*/ 660 w 664"/>
                <a:gd name="T41" fmla="*/ 20 h 71"/>
                <a:gd name="T42" fmla="*/ 660 w 664"/>
                <a:gd name="T43" fmla="*/ 20 h 71"/>
                <a:gd name="T44" fmla="*/ 660 w 664"/>
                <a:gd name="T45" fmla="*/ 20 h 71"/>
                <a:gd name="T46" fmla="*/ 660 w 664"/>
                <a:gd name="T47" fmla="*/ 20 h 71"/>
                <a:gd name="T48" fmla="*/ 660 w 664"/>
                <a:gd name="T49" fmla="*/ 20 h 71"/>
                <a:gd name="T50" fmla="*/ 660 w 664"/>
                <a:gd name="T51" fmla="*/ 20 h 71"/>
                <a:gd name="T52" fmla="*/ 660 w 664"/>
                <a:gd name="T53" fmla="*/ 20 h 71"/>
                <a:gd name="T54" fmla="*/ 655 w 664"/>
                <a:gd name="T55" fmla="*/ 13 h 71"/>
                <a:gd name="T56" fmla="*/ 655 w 664"/>
                <a:gd name="T57" fmla="*/ 13 h 71"/>
                <a:gd name="T58" fmla="*/ 655 w 664"/>
                <a:gd name="T59" fmla="*/ 13 h 71"/>
                <a:gd name="T60" fmla="*/ 655 w 664"/>
                <a:gd name="T61" fmla="*/ 13 h 71"/>
                <a:gd name="T62" fmla="*/ 655 w 664"/>
                <a:gd name="T63" fmla="*/ 13 h 71"/>
                <a:gd name="T64" fmla="*/ 655 w 664"/>
                <a:gd name="T65" fmla="*/ 13 h 71"/>
                <a:gd name="T66" fmla="*/ 653 w 664"/>
                <a:gd name="T67" fmla="*/ 10 h 71"/>
                <a:gd name="T68" fmla="*/ 653 w 664"/>
                <a:gd name="T69" fmla="*/ 11 h 71"/>
                <a:gd name="T70" fmla="*/ 653 w 664"/>
                <a:gd name="T71" fmla="*/ 11 h 71"/>
                <a:gd name="T72" fmla="*/ 655 w 664"/>
                <a:gd name="T73" fmla="*/ 13 h 71"/>
                <a:gd name="T74" fmla="*/ 653 w 664"/>
                <a:gd name="T75" fmla="*/ 10 h 71"/>
                <a:gd name="T76" fmla="*/ 543 w 664"/>
                <a:gd name="T77" fmla="*/ 0 h 71"/>
                <a:gd name="T78" fmla="*/ 35 w 664"/>
                <a:gd name="T79" fmla="*/ 0 h 71"/>
                <a:gd name="T80" fmla="*/ 0 w 664"/>
                <a:gd name="T81" fmla="*/ 36 h 71"/>
                <a:gd name="T82" fmla="*/ 35 w 664"/>
                <a:gd name="T83" fmla="*/ 71 h 71"/>
                <a:gd name="T84" fmla="*/ 543 w 664"/>
                <a:gd name="T85" fmla="*/ 71 h 71"/>
                <a:gd name="T86" fmla="*/ 578 w 664"/>
                <a:gd name="T87" fmla="*/ 36 h 71"/>
                <a:gd name="T88" fmla="*/ 543 w 664"/>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4" h="71">
                  <a:moveTo>
                    <a:pt x="654" y="60"/>
                  </a:moveTo>
                  <a:cubicBezTo>
                    <a:pt x="653" y="61"/>
                    <a:pt x="653" y="61"/>
                    <a:pt x="653" y="61"/>
                  </a:cubicBezTo>
                  <a:cubicBezTo>
                    <a:pt x="653" y="61"/>
                    <a:pt x="653" y="61"/>
                    <a:pt x="653" y="61"/>
                  </a:cubicBezTo>
                  <a:cubicBezTo>
                    <a:pt x="653" y="61"/>
                    <a:pt x="653" y="61"/>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1" y="50"/>
                    <a:pt x="661" y="50"/>
                    <a:pt x="661" y="50"/>
                  </a:cubicBezTo>
                  <a:cubicBezTo>
                    <a:pt x="661" y="50"/>
                    <a:pt x="661" y="50"/>
                    <a:pt x="661" y="50"/>
                  </a:cubicBezTo>
                  <a:moveTo>
                    <a:pt x="660" y="20"/>
                  </a:moveTo>
                  <a:cubicBezTo>
                    <a:pt x="663" y="25"/>
                    <a:pt x="664" y="30"/>
                    <a:pt x="664" y="36"/>
                  </a:cubicBezTo>
                  <a:cubicBezTo>
                    <a:pt x="664" y="40"/>
                    <a:pt x="663" y="45"/>
                    <a:pt x="661" y="50"/>
                  </a:cubicBezTo>
                  <a:cubicBezTo>
                    <a:pt x="663" y="45"/>
                    <a:pt x="664" y="41"/>
                    <a:pt x="664" y="36"/>
                  </a:cubicBezTo>
                  <a:cubicBezTo>
                    <a:pt x="664" y="30"/>
                    <a:pt x="662" y="25"/>
                    <a:pt x="660" y="20"/>
                  </a:cubicBezTo>
                  <a:moveTo>
                    <a:pt x="660" y="20"/>
                  </a:moveTo>
                  <a:cubicBezTo>
                    <a:pt x="660" y="20"/>
                    <a:pt x="660" y="20"/>
                    <a:pt x="660" y="20"/>
                  </a:cubicBezTo>
                  <a:cubicBezTo>
                    <a:pt x="660" y="20"/>
                    <a:pt x="660" y="20"/>
                    <a:pt x="660" y="20"/>
                  </a:cubicBezTo>
                  <a:moveTo>
                    <a:pt x="660" y="20"/>
                  </a:moveTo>
                  <a:cubicBezTo>
                    <a:pt x="660" y="20"/>
                    <a:pt x="660" y="20"/>
                    <a:pt x="660" y="20"/>
                  </a:cubicBezTo>
                  <a:cubicBezTo>
                    <a:pt x="660" y="20"/>
                    <a:pt x="660" y="20"/>
                    <a:pt x="660" y="20"/>
                  </a:cubicBezTo>
                  <a:moveTo>
                    <a:pt x="655" y="13"/>
                  </a:moveTo>
                  <a:cubicBezTo>
                    <a:pt x="655" y="13"/>
                    <a:pt x="655" y="13"/>
                    <a:pt x="655" y="13"/>
                  </a:cubicBezTo>
                  <a:cubicBezTo>
                    <a:pt x="655" y="13"/>
                    <a:pt x="655" y="13"/>
                    <a:pt x="655" y="13"/>
                  </a:cubicBezTo>
                  <a:moveTo>
                    <a:pt x="655" y="13"/>
                  </a:moveTo>
                  <a:cubicBezTo>
                    <a:pt x="655" y="13"/>
                    <a:pt x="655" y="13"/>
                    <a:pt x="655" y="13"/>
                  </a:cubicBezTo>
                  <a:cubicBezTo>
                    <a:pt x="655" y="13"/>
                    <a:pt x="655" y="13"/>
                    <a:pt x="655" y="13"/>
                  </a:cubicBezTo>
                  <a:moveTo>
                    <a:pt x="653" y="10"/>
                  </a:moveTo>
                  <a:cubicBezTo>
                    <a:pt x="653" y="11"/>
                    <a:pt x="653" y="11"/>
                    <a:pt x="653" y="11"/>
                  </a:cubicBezTo>
                  <a:cubicBezTo>
                    <a:pt x="653" y="11"/>
                    <a:pt x="653" y="11"/>
                    <a:pt x="653" y="11"/>
                  </a:cubicBezTo>
                  <a:cubicBezTo>
                    <a:pt x="654" y="11"/>
                    <a:pt x="655" y="12"/>
                    <a:pt x="655" y="13"/>
                  </a:cubicBezTo>
                  <a:cubicBezTo>
                    <a:pt x="655" y="12"/>
                    <a:pt x="654" y="11"/>
                    <a:pt x="653" y="10"/>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8" name="Freeform 57">
              <a:extLst>
                <a:ext uri="{FF2B5EF4-FFF2-40B4-BE49-F238E27FC236}">
                  <a16:creationId xmlns:a16="http://schemas.microsoft.com/office/drawing/2014/main" id="{0DA1DCA4-2569-EA4F-834A-47C6FE98C191}"/>
                </a:ext>
              </a:extLst>
            </p:cNvPr>
            <p:cNvSpPr>
              <a:spLocks/>
            </p:cNvSpPr>
            <p:nvPr/>
          </p:nvSpPr>
          <p:spPr bwMode="auto">
            <a:xfrm>
              <a:off x="8259763" y="909638"/>
              <a:ext cx="295275" cy="203200"/>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1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7"/>
                    <a:pt x="154" y="108"/>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1"/>
                    <a:pt x="63" y="11"/>
                    <a:pt x="63" y="11"/>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9" name="Freeform 58">
              <a:extLst>
                <a:ext uri="{FF2B5EF4-FFF2-40B4-BE49-F238E27FC236}">
                  <a16:creationId xmlns:a16="http://schemas.microsoft.com/office/drawing/2014/main" id="{D4BAE6BA-6076-F44D-8208-512BE9281EEC}"/>
                </a:ext>
              </a:extLst>
            </p:cNvPr>
            <p:cNvSpPr>
              <a:spLocks noEditPoints="1"/>
            </p:cNvSpPr>
            <p:nvPr/>
          </p:nvSpPr>
          <p:spPr bwMode="auto">
            <a:xfrm>
              <a:off x="8362950" y="1095375"/>
              <a:ext cx="192088" cy="63500"/>
            </a:xfrm>
            <a:custGeom>
              <a:avLst/>
              <a:gdLst>
                <a:gd name="T0" fmla="*/ 109 w 110"/>
                <a:gd name="T1" fmla="*/ 9 h 36"/>
                <a:gd name="T2" fmla="*/ 110 w 110"/>
                <a:gd name="T3" fmla="*/ 11 h 36"/>
                <a:gd name="T4" fmla="*/ 110 w 110"/>
                <a:gd name="T5" fmla="*/ 10 h 36"/>
                <a:gd name="T6" fmla="*/ 109 w 110"/>
                <a:gd name="T7" fmla="*/ 9 h 36"/>
                <a:gd name="T8" fmla="*/ 108 w 110"/>
                <a:gd name="T9" fmla="*/ 9 h 36"/>
                <a:gd name="T10" fmla="*/ 109 w 110"/>
                <a:gd name="T11" fmla="*/ 9 h 36"/>
                <a:gd name="T12" fmla="*/ 108 w 110"/>
                <a:gd name="T13" fmla="*/ 9 h 36"/>
                <a:gd name="T14" fmla="*/ 99 w 110"/>
                <a:gd name="T15" fmla="*/ 3 h 36"/>
                <a:gd name="T16" fmla="*/ 99 w 110"/>
                <a:gd name="T17" fmla="*/ 3 h 36"/>
                <a:gd name="T18" fmla="*/ 99 w 110"/>
                <a:gd name="T19" fmla="*/ 3 h 36"/>
                <a:gd name="T20" fmla="*/ 88 w 110"/>
                <a:gd name="T21" fmla="*/ 0 h 36"/>
                <a:gd name="T22" fmla="*/ 99 w 110"/>
                <a:gd name="T23" fmla="*/ 3 h 36"/>
                <a:gd name="T24" fmla="*/ 88 w 110"/>
                <a:gd name="T25" fmla="*/ 0 h 36"/>
                <a:gd name="T26" fmla="*/ 88 w 110"/>
                <a:gd name="T27" fmla="*/ 0 h 36"/>
                <a:gd name="T28" fmla="*/ 88 w 110"/>
                <a:gd name="T29" fmla="*/ 0 h 36"/>
                <a:gd name="T30" fmla="*/ 88 w 110"/>
                <a:gd name="T31" fmla="*/ 0 h 36"/>
                <a:gd name="T32" fmla="*/ 87 w 110"/>
                <a:gd name="T33" fmla="*/ 0 h 36"/>
                <a:gd name="T34" fmla="*/ 87 w 110"/>
                <a:gd name="T35" fmla="*/ 0 h 36"/>
                <a:gd name="T36" fmla="*/ 87 w 110"/>
                <a:gd name="T37" fmla="*/ 0 h 36"/>
                <a:gd name="T38" fmla="*/ 85 w 110"/>
                <a:gd name="T39" fmla="*/ 0 h 36"/>
                <a:gd name="T40" fmla="*/ 0 w 110"/>
                <a:gd name="T41" fmla="*/ 0 h 36"/>
                <a:gd name="T42" fmla="*/ 35 w 110"/>
                <a:gd name="T43" fmla="*/ 36 h 36"/>
                <a:gd name="T44" fmla="*/ 60 w 110"/>
                <a:gd name="T45" fmla="*/ 11 h 36"/>
                <a:gd name="T46" fmla="*/ 85 w 110"/>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6">
                  <a:moveTo>
                    <a:pt x="109" y="9"/>
                  </a:moveTo>
                  <a:cubicBezTo>
                    <a:pt x="109" y="10"/>
                    <a:pt x="110" y="10"/>
                    <a:pt x="110" y="11"/>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1"/>
                    <a:pt x="95" y="2"/>
                    <a:pt x="99" y="3"/>
                  </a:cubicBezTo>
                  <a:cubicBezTo>
                    <a:pt x="95" y="2"/>
                    <a:pt x="92" y="1"/>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9">
              <a:extLst>
                <a:ext uri="{FF2B5EF4-FFF2-40B4-BE49-F238E27FC236}">
                  <a16:creationId xmlns:a16="http://schemas.microsoft.com/office/drawing/2014/main" id="{5DE90EBA-429B-5543-B348-A7C915366E88}"/>
                </a:ext>
              </a:extLst>
            </p:cNvPr>
            <p:cNvSpPr>
              <a:spLocks/>
            </p:cNvSpPr>
            <p:nvPr/>
          </p:nvSpPr>
          <p:spPr bwMode="auto">
            <a:xfrm>
              <a:off x="8259763" y="1201738"/>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51" name="Freeform 60">
              <a:extLst>
                <a:ext uri="{FF2B5EF4-FFF2-40B4-BE49-F238E27FC236}">
                  <a16:creationId xmlns:a16="http://schemas.microsoft.com/office/drawing/2014/main" id="{BCF0766B-ADF6-8749-AA04-0CE6FCD1AE30}"/>
                </a:ext>
              </a:extLst>
            </p:cNvPr>
            <p:cNvSpPr>
              <a:spLocks noEditPoints="1"/>
            </p:cNvSpPr>
            <p:nvPr/>
          </p:nvSpPr>
          <p:spPr bwMode="auto">
            <a:xfrm>
              <a:off x="8362950" y="1158875"/>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1">
              <a:extLst>
                <a:ext uri="{FF2B5EF4-FFF2-40B4-BE49-F238E27FC236}">
                  <a16:creationId xmlns:a16="http://schemas.microsoft.com/office/drawing/2014/main" id="{210D0494-FF70-FD48-942F-7AC82F3BE3A4}"/>
                </a:ext>
              </a:extLst>
            </p:cNvPr>
            <p:cNvSpPr>
              <a:spLocks noEditPoints="1"/>
            </p:cNvSpPr>
            <p:nvPr/>
          </p:nvSpPr>
          <p:spPr bwMode="auto">
            <a:xfrm>
              <a:off x="8510588" y="1095375"/>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9 h 71"/>
                <a:gd name="T12" fmla="*/ 13 w 33"/>
                <a:gd name="T13" fmla="*/ 69 h 71"/>
                <a:gd name="T14" fmla="*/ 13 w 33"/>
                <a:gd name="T15" fmla="*/ 69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2 w 33"/>
                <a:gd name="T45" fmla="*/ 20 h 71"/>
                <a:gd name="T46" fmla="*/ 32 w 33"/>
                <a:gd name="T47" fmla="*/ 20 h 71"/>
                <a:gd name="T48" fmla="*/ 32 w 33"/>
                <a:gd name="T49" fmla="*/ 20 h 71"/>
                <a:gd name="T50" fmla="*/ 32 w 33"/>
                <a:gd name="T51" fmla="*/ 20 h 71"/>
                <a:gd name="T52" fmla="*/ 27 w 33"/>
                <a:gd name="T53" fmla="*/ 13 h 71"/>
                <a:gd name="T54" fmla="*/ 27 w 33"/>
                <a:gd name="T55" fmla="*/ 13 h 71"/>
                <a:gd name="T56" fmla="*/ 27 w 33"/>
                <a:gd name="T57" fmla="*/ 13 h 71"/>
                <a:gd name="T58" fmla="*/ 24 w 33"/>
                <a:gd name="T59" fmla="*/ 9 h 71"/>
                <a:gd name="T60" fmla="*/ 24 w 33"/>
                <a:gd name="T61" fmla="*/ 9 h 71"/>
                <a:gd name="T62" fmla="*/ 23 w 33"/>
                <a:gd name="T63" fmla="*/ 9 h 71"/>
                <a:gd name="T64" fmla="*/ 14 w 33"/>
                <a:gd name="T65" fmla="*/ 3 h 71"/>
                <a:gd name="T66" fmla="*/ 14 w 33"/>
                <a:gd name="T67" fmla="*/ 3 h 71"/>
                <a:gd name="T68" fmla="*/ 3 w 33"/>
                <a:gd name="T69" fmla="*/ 0 h 71"/>
                <a:gd name="T70" fmla="*/ 2 w 33"/>
                <a:gd name="T71" fmla="*/ 0 h 71"/>
                <a:gd name="T72" fmla="*/ 2 w 33"/>
                <a:gd name="T73" fmla="*/ 0 h 71"/>
                <a:gd name="T74" fmla="*/ 0 w 33"/>
                <a:gd name="T75" fmla="*/ 0 h 71"/>
                <a:gd name="T76" fmla="*/ 2 w 33"/>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9"/>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8"/>
                    <a:pt x="32" y="20"/>
                  </a:cubicBezTo>
                  <a:cubicBezTo>
                    <a:pt x="31" y="18"/>
                    <a:pt x="29" y="15"/>
                    <a:pt x="27" y="13"/>
                  </a:cubicBezTo>
                  <a:moveTo>
                    <a:pt x="27" y="13"/>
                  </a:moveTo>
                  <a:cubicBezTo>
                    <a:pt x="27" y="13"/>
                    <a:pt x="27" y="13"/>
                    <a:pt x="27" y="13"/>
                  </a:cubicBezTo>
                  <a:cubicBezTo>
                    <a:pt x="27" y="13"/>
                    <a:pt x="27" y="13"/>
                    <a:pt x="27" y="13"/>
                  </a:cubicBezTo>
                  <a:moveTo>
                    <a:pt x="27" y="13"/>
                  </a:moveTo>
                  <a:cubicBezTo>
                    <a:pt x="27" y="13"/>
                    <a:pt x="27" y="13"/>
                    <a:pt x="27" y="13"/>
                  </a:cubicBezTo>
                  <a:cubicBezTo>
                    <a:pt x="27" y="13"/>
                    <a:pt x="27" y="13"/>
                    <a:pt x="27" y="13"/>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62">
              <a:extLst>
                <a:ext uri="{FF2B5EF4-FFF2-40B4-BE49-F238E27FC236}">
                  <a16:creationId xmlns:a16="http://schemas.microsoft.com/office/drawing/2014/main" id="{29AAE687-482F-B746-AAC3-1B4579B0E481}"/>
                </a:ext>
              </a:extLst>
            </p:cNvPr>
            <p:cNvSpPr>
              <a:spLocks/>
            </p:cNvSpPr>
            <p:nvPr/>
          </p:nvSpPr>
          <p:spPr bwMode="auto">
            <a:xfrm>
              <a:off x="8430709" y="1095375"/>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9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6 w 86"/>
                <a:gd name="T73" fmla="*/ 36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3 h 71"/>
                <a:gd name="T86" fmla="*/ 77 w 86"/>
                <a:gd name="T87" fmla="*/ 13 h 71"/>
                <a:gd name="T88" fmla="*/ 77 w 86"/>
                <a:gd name="T89" fmla="*/ 13 h 71"/>
                <a:gd name="T90" fmla="*/ 77 w 86"/>
                <a:gd name="T91" fmla="*/ 13 h 71"/>
                <a:gd name="T92" fmla="*/ 77 w 86"/>
                <a:gd name="T93" fmla="*/ 13 h 71"/>
                <a:gd name="T94" fmla="*/ 75 w 86"/>
                <a:gd name="T95" fmla="*/ 11 h 71"/>
                <a:gd name="T96" fmla="*/ 75 w 86"/>
                <a:gd name="T97" fmla="*/ 11 h 71"/>
                <a:gd name="T98" fmla="*/ 74 w 86"/>
                <a:gd name="T99" fmla="*/ 9 h 71"/>
                <a:gd name="T100" fmla="*/ 74 w 86"/>
                <a:gd name="T101" fmla="*/ 9 h 71"/>
                <a:gd name="T102" fmla="*/ 73 w 86"/>
                <a:gd name="T103" fmla="*/ 9 h 71"/>
                <a:gd name="T104" fmla="*/ 64 w 86"/>
                <a:gd name="T105" fmla="*/ 3 h 71"/>
                <a:gd name="T106" fmla="*/ 64 w 86"/>
                <a:gd name="T107" fmla="*/ 3 h 71"/>
                <a:gd name="T108" fmla="*/ 64 w 86"/>
                <a:gd name="T109" fmla="*/ 3 h 71"/>
                <a:gd name="T110" fmla="*/ 53 w 86"/>
                <a:gd name="T111" fmla="*/ 0 h 71"/>
                <a:gd name="T112" fmla="*/ 53 w 86"/>
                <a:gd name="T113" fmla="*/ 0 h 71"/>
                <a:gd name="T114" fmla="*/ 53 w 86"/>
                <a:gd name="T115" fmla="*/ 0 h 71"/>
                <a:gd name="T116" fmla="*/ 52 w 86"/>
                <a:gd name="T117" fmla="*/ 0 h 71"/>
                <a:gd name="T118" fmla="*/ 52 w 86"/>
                <a:gd name="T119" fmla="*/ 0 h 71"/>
                <a:gd name="T120" fmla="*/ 50 w 86"/>
                <a:gd name="T1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5" y="45"/>
                    <a:pt x="86" y="40"/>
                    <a:pt x="86" y="36"/>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8"/>
                    <a:pt x="79" y="15"/>
                    <a:pt x="77" y="13"/>
                  </a:cubicBezTo>
                  <a:cubicBezTo>
                    <a:pt x="77" y="13"/>
                    <a:pt x="77" y="13"/>
                    <a:pt x="77" y="13"/>
                  </a:cubicBezTo>
                  <a:cubicBezTo>
                    <a:pt x="77" y="13"/>
                    <a:pt x="77" y="13"/>
                    <a:pt x="77" y="13"/>
                  </a:cubicBezTo>
                  <a:cubicBezTo>
                    <a:pt x="77" y="13"/>
                    <a:pt x="77" y="13"/>
                    <a:pt x="77" y="13"/>
                  </a:cubicBezTo>
                  <a:cubicBezTo>
                    <a:pt x="77" y="13"/>
                    <a:pt x="77" y="13"/>
                    <a:pt x="77" y="13"/>
                  </a:cubicBezTo>
                  <a:cubicBezTo>
                    <a:pt x="77" y="12"/>
                    <a:pt x="76" y="11"/>
                    <a:pt x="75" y="11"/>
                  </a:cubicBezTo>
                  <a:cubicBezTo>
                    <a:pt x="75" y="11"/>
                    <a:pt x="75" y="11"/>
                    <a:pt x="75" y="11"/>
                  </a:cubicBezTo>
                  <a:cubicBezTo>
                    <a:pt x="75" y="10"/>
                    <a:pt x="74" y="10"/>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2"/>
                    <a:pt x="57" y="1"/>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pic>
        <p:nvPicPr>
          <p:cNvPr id="34" name="Picture 33">
            <a:extLst>
              <a:ext uri="{FF2B5EF4-FFF2-40B4-BE49-F238E27FC236}">
                <a16:creationId xmlns:a16="http://schemas.microsoft.com/office/drawing/2014/main" id="{B12AA18D-A71C-6849-B99A-51D8AEA149F3}"/>
              </a:ext>
            </a:extLst>
          </p:cNvPr>
          <p:cNvPicPr>
            <a:picLocks noChangeAspect="1"/>
          </p:cNvPicPr>
          <p:nvPr/>
        </p:nvPicPr>
        <p:blipFill>
          <a:blip r:embed="rId4"/>
          <a:stretch>
            <a:fillRect/>
          </a:stretch>
        </p:blipFill>
        <p:spPr>
          <a:xfrm>
            <a:off x="2877959" y="1684760"/>
            <a:ext cx="552983" cy="463792"/>
          </a:xfrm>
          <a:prstGeom prst="rect">
            <a:avLst/>
          </a:prstGeom>
        </p:spPr>
      </p:pic>
      <p:sp>
        <p:nvSpPr>
          <p:cNvPr id="56" name="TextBox 55">
            <a:extLst>
              <a:ext uri="{FF2B5EF4-FFF2-40B4-BE49-F238E27FC236}">
                <a16:creationId xmlns:a16="http://schemas.microsoft.com/office/drawing/2014/main" id="{8BFD32B9-85AB-9247-B02C-1389C47E6A12}"/>
              </a:ext>
            </a:extLst>
          </p:cNvPr>
          <p:cNvSpPr txBox="1"/>
          <p:nvPr/>
        </p:nvSpPr>
        <p:spPr>
          <a:xfrm>
            <a:off x="3366361" y="1676007"/>
            <a:ext cx="2084998" cy="261610"/>
          </a:xfrm>
          <a:prstGeom prst="rect">
            <a:avLst/>
          </a:prstGeom>
          <a:solidFill>
            <a:schemeClr val="bg2"/>
          </a:solidFill>
          <a:ln>
            <a:noFill/>
          </a:ln>
        </p:spPr>
        <p:txBody>
          <a:bodyPr wrap="square" rtlCol="0">
            <a:spAutoFit/>
          </a:bodyPr>
          <a:lstStyle/>
          <a:p>
            <a:pPr algn="ctr"/>
            <a:r>
              <a:rPr lang="en-US" sz="1100" b="1" dirty="0">
                <a:solidFill>
                  <a:schemeClr val="bg1"/>
                </a:solidFill>
                <a:latin typeface="+mn-lt"/>
              </a:rPr>
              <a:t>Firmware selection</a:t>
            </a:r>
            <a:endParaRPr lang="es-ES_tradnl" sz="1100" b="1" dirty="0">
              <a:solidFill>
                <a:schemeClr val="bg1"/>
              </a:solidFill>
              <a:latin typeface="+mn-lt"/>
            </a:endParaRPr>
          </a:p>
        </p:txBody>
      </p:sp>
      <p:sp>
        <p:nvSpPr>
          <p:cNvPr id="59" name="TextBox 58">
            <a:extLst>
              <a:ext uri="{FF2B5EF4-FFF2-40B4-BE49-F238E27FC236}">
                <a16:creationId xmlns:a16="http://schemas.microsoft.com/office/drawing/2014/main" id="{7B08028B-84B8-1941-95D5-12BDE09494DF}"/>
              </a:ext>
            </a:extLst>
          </p:cNvPr>
          <p:cNvSpPr txBox="1"/>
          <p:nvPr/>
        </p:nvSpPr>
        <p:spPr>
          <a:xfrm>
            <a:off x="3166798" y="3429772"/>
            <a:ext cx="2295408" cy="600164"/>
          </a:xfrm>
          <a:prstGeom prst="rect">
            <a:avLst/>
          </a:prstGeom>
          <a:noFill/>
          <a:ln cap="rnd">
            <a:noFill/>
            <a:round/>
          </a:ln>
        </p:spPr>
        <p:txBody>
          <a:bodyPr wrap="square" rtlCol="0">
            <a:spAutoFit/>
          </a:bodyPr>
          <a:lstStyle/>
          <a:p>
            <a:r>
              <a:rPr lang="en-US" sz="1100" dirty="0">
                <a:solidFill>
                  <a:schemeClr val="bg1"/>
                </a:solidFill>
                <a:latin typeface="+mn-lt"/>
              </a:rPr>
              <a:t>The user selects which networks they want to upgrade, to which version.</a:t>
            </a:r>
            <a:endParaRPr lang="es-ES_tradnl" sz="1100" dirty="0">
              <a:solidFill>
                <a:schemeClr val="bg1"/>
              </a:solidFill>
              <a:latin typeface="+mn-lt"/>
            </a:endParaRPr>
          </a:p>
        </p:txBody>
      </p:sp>
      <p:pic>
        <p:nvPicPr>
          <p:cNvPr id="60" name="Picture 59">
            <a:extLst>
              <a:ext uri="{FF2B5EF4-FFF2-40B4-BE49-F238E27FC236}">
                <a16:creationId xmlns:a16="http://schemas.microsoft.com/office/drawing/2014/main" id="{35A5BABF-52D1-D640-AD47-B9B9460E388E}"/>
              </a:ext>
            </a:extLst>
          </p:cNvPr>
          <p:cNvPicPr>
            <a:picLocks noChangeAspect="1"/>
          </p:cNvPicPr>
          <p:nvPr/>
        </p:nvPicPr>
        <p:blipFill>
          <a:blip r:embed="rId5"/>
          <a:stretch>
            <a:fillRect/>
          </a:stretch>
        </p:blipFill>
        <p:spPr>
          <a:xfrm>
            <a:off x="6117813" y="1686194"/>
            <a:ext cx="546100" cy="457200"/>
          </a:xfrm>
          <a:prstGeom prst="rect">
            <a:avLst/>
          </a:prstGeom>
        </p:spPr>
      </p:pic>
      <p:sp>
        <p:nvSpPr>
          <p:cNvPr id="61" name="TextBox 60">
            <a:extLst>
              <a:ext uri="{FF2B5EF4-FFF2-40B4-BE49-F238E27FC236}">
                <a16:creationId xmlns:a16="http://schemas.microsoft.com/office/drawing/2014/main" id="{B6A92852-981E-EA4E-98F3-09F445EA2BA9}"/>
              </a:ext>
            </a:extLst>
          </p:cNvPr>
          <p:cNvSpPr txBox="1"/>
          <p:nvPr/>
        </p:nvSpPr>
        <p:spPr>
          <a:xfrm>
            <a:off x="6635163" y="1751191"/>
            <a:ext cx="2084998" cy="261610"/>
          </a:xfrm>
          <a:prstGeom prst="rect">
            <a:avLst/>
          </a:prstGeom>
          <a:solidFill>
            <a:schemeClr val="bg2"/>
          </a:solidFill>
          <a:ln>
            <a:noFill/>
          </a:ln>
        </p:spPr>
        <p:txBody>
          <a:bodyPr wrap="square" rtlCol="0">
            <a:spAutoFit/>
          </a:bodyPr>
          <a:lstStyle/>
          <a:p>
            <a:pPr algn="ctr"/>
            <a:r>
              <a:rPr lang="es-ES_tradnl" sz="1100" b="1" dirty="0" err="1">
                <a:solidFill>
                  <a:schemeClr val="bg1"/>
                </a:solidFill>
                <a:latin typeface="+mn-lt"/>
              </a:rPr>
              <a:t>Upgrade</a:t>
            </a:r>
            <a:r>
              <a:rPr lang="es-ES_tradnl" sz="1100" b="1" dirty="0">
                <a:solidFill>
                  <a:schemeClr val="bg1"/>
                </a:solidFill>
                <a:latin typeface="+mn-lt"/>
              </a:rPr>
              <a:t> </a:t>
            </a:r>
            <a:r>
              <a:rPr lang="es-ES_tradnl" sz="1100" b="1" dirty="0" err="1">
                <a:solidFill>
                  <a:schemeClr val="bg1"/>
                </a:solidFill>
                <a:latin typeface="+mn-lt"/>
              </a:rPr>
              <a:t>scheduling</a:t>
            </a:r>
            <a:endParaRPr lang="es-ES_tradnl" sz="1100" b="1" dirty="0">
              <a:solidFill>
                <a:schemeClr val="bg1"/>
              </a:solidFill>
              <a:latin typeface="+mn-lt"/>
            </a:endParaRPr>
          </a:p>
        </p:txBody>
      </p:sp>
      <p:grpSp>
        <p:nvGrpSpPr>
          <p:cNvPr id="62" name="Group 61">
            <a:extLst>
              <a:ext uri="{FF2B5EF4-FFF2-40B4-BE49-F238E27FC236}">
                <a16:creationId xmlns:a16="http://schemas.microsoft.com/office/drawing/2014/main" id="{F20A945B-60E0-D94C-B505-E3A08F3EEF7A}"/>
              </a:ext>
            </a:extLst>
          </p:cNvPr>
          <p:cNvGrpSpPr>
            <a:grpSpLocks noChangeAspect="1"/>
          </p:cNvGrpSpPr>
          <p:nvPr/>
        </p:nvGrpSpPr>
        <p:grpSpPr>
          <a:xfrm>
            <a:off x="5634245" y="2381274"/>
            <a:ext cx="870872" cy="369333"/>
            <a:chOff x="7413625" y="909638"/>
            <a:chExt cx="1167897" cy="495300"/>
          </a:xfrm>
        </p:grpSpPr>
        <p:sp>
          <p:nvSpPr>
            <p:cNvPr id="63" name="Freeform 56">
              <a:extLst>
                <a:ext uri="{FF2B5EF4-FFF2-40B4-BE49-F238E27FC236}">
                  <a16:creationId xmlns:a16="http://schemas.microsoft.com/office/drawing/2014/main" id="{046121C1-4791-7D4D-BAC8-C2E75C5DA223}"/>
                </a:ext>
              </a:extLst>
            </p:cNvPr>
            <p:cNvSpPr>
              <a:spLocks noEditPoints="1"/>
            </p:cNvSpPr>
            <p:nvPr/>
          </p:nvSpPr>
          <p:spPr bwMode="auto">
            <a:xfrm>
              <a:off x="7413625" y="1095375"/>
              <a:ext cx="1160463" cy="123825"/>
            </a:xfrm>
            <a:custGeom>
              <a:avLst/>
              <a:gdLst>
                <a:gd name="T0" fmla="*/ 654 w 664"/>
                <a:gd name="T1" fmla="*/ 60 h 71"/>
                <a:gd name="T2" fmla="*/ 653 w 664"/>
                <a:gd name="T3" fmla="*/ 61 h 71"/>
                <a:gd name="T4" fmla="*/ 653 w 664"/>
                <a:gd name="T5" fmla="*/ 61 h 71"/>
                <a:gd name="T6" fmla="*/ 654 w 664"/>
                <a:gd name="T7" fmla="*/ 60 h 71"/>
                <a:gd name="T8" fmla="*/ 654 w 664"/>
                <a:gd name="T9" fmla="*/ 60 h 71"/>
                <a:gd name="T10" fmla="*/ 654 w 664"/>
                <a:gd name="T11" fmla="*/ 60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61 w 664"/>
                <a:gd name="T27" fmla="*/ 50 h 71"/>
                <a:gd name="T28" fmla="*/ 661 w 664"/>
                <a:gd name="T29" fmla="*/ 50 h 71"/>
                <a:gd name="T30" fmla="*/ 661 w 664"/>
                <a:gd name="T31" fmla="*/ 50 h 71"/>
                <a:gd name="T32" fmla="*/ 660 w 664"/>
                <a:gd name="T33" fmla="*/ 20 h 71"/>
                <a:gd name="T34" fmla="*/ 664 w 664"/>
                <a:gd name="T35" fmla="*/ 36 h 71"/>
                <a:gd name="T36" fmla="*/ 661 w 664"/>
                <a:gd name="T37" fmla="*/ 50 h 71"/>
                <a:gd name="T38" fmla="*/ 664 w 664"/>
                <a:gd name="T39" fmla="*/ 36 h 71"/>
                <a:gd name="T40" fmla="*/ 660 w 664"/>
                <a:gd name="T41" fmla="*/ 20 h 71"/>
                <a:gd name="T42" fmla="*/ 660 w 664"/>
                <a:gd name="T43" fmla="*/ 20 h 71"/>
                <a:gd name="T44" fmla="*/ 660 w 664"/>
                <a:gd name="T45" fmla="*/ 20 h 71"/>
                <a:gd name="T46" fmla="*/ 660 w 664"/>
                <a:gd name="T47" fmla="*/ 20 h 71"/>
                <a:gd name="T48" fmla="*/ 660 w 664"/>
                <a:gd name="T49" fmla="*/ 20 h 71"/>
                <a:gd name="T50" fmla="*/ 660 w 664"/>
                <a:gd name="T51" fmla="*/ 20 h 71"/>
                <a:gd name="T52" fmla="*/ 660 w 664"/>
                <a:gd name="T53" fmla="*/ 20 h 71"/>
                <a:gd name="T54" fmla="*/ 655 w 664"/>
                <a:gd name="T55" fmla="*/ 13 h 71"/>
                <a:gd name="T56" fmla="*/ 655 w 664"/>
                <a:gd name="T57" fmla="*/ 13 h 71"/>
                <a:gd name="T58" fmla="*/ 655 w 664"/>
                <a:gd name="T59" fmla="*/ 13 h 71"/>
                <a:gd name="T60" fmla="*/ 655 w 664"/>
                <a:gd name="T61" fmla="*/ 13 h 71"/>
                <a:gd name="T62" fmla="*/ 655 w 664"/>
                <a:gd name="T63" fmla="*/ 13 h 71"/>
                <a:gd name="T64" fmla="*/ 655 w 664"/>
                <a:gd name="T65" fmla="*/ 13 h 71"/>
                <a:gd name="T66" fmla="*/ 653 w 664"/>
                <a:gd name="T67" fmla="*/ 10 h 71"/>
                <a:gd name="T68" fmla="*/ 653 w 664"/>
                <a:gd name="T69" fmla="*/ 11 h 71"/>
                <a:gd name="T70" fmla="*/ 653 w 664"/>
                <a:gd name="T71" fmla="*/ 11 h 71"/>
                <a:gd name="T72" fmla="*/ 655 w 664"/>
                <a:gd name="T73" fmla="*/ 13 h 71"/>
                <a:gd name="T74" fmla="*/ 653 w 664"/>
                <a:gd name="T75" fmla="*/ 10 h 71"/>
                <a:gd name="T76" fmla="*/ 543 w 664"/>
                <a:gd name="T77" fmla="*/ 0 h 71"/>
                <a:gd name="T78" fmla="*/ 35 w 664"/>
                <a:gd name="T79" fmla="*/ 0 h 71"/>
                <a:gd name="T80" fmla="*/ 0 w 664"/>
                <a:gd name="T81" fmla="*/ 36 h 71"/>
                <a:gd name="T82" fmla="*/ 35 w 664"/>
                <a:gd name="T83" fmla="*/ 71 h 71"/>
                <a:gd name="T84" fmla="*/ 543 w 664"/>
                <a:gd name="T85" fmla="*/ 71 h 71"/>
                <a:gd name="T86" fmla="*/ 578 w 664"/>
                <a:gd name="T87" fmla="*/ 36 h 71"/>
                <a:gd name="T88" fmla="*/ 543 w 664"/>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4" h="71">
                  <a:moveTo>
                    <a:pt x="654" y="60"/>
                  </a:moveTo>
                  <a:cubicBezTo>
                    <a:pt x="653" y="61"/>
                    <a:pt x="653" y="61"/>
                    <a:pt x="653" y="61"/>
                  </a:cubicBezTo>
                  <a:cubicBezTo>
                    <a:pt x="653" y="61"/>
                    <a:pt x="653" y="61"/>
                    <a:pt x="653" y="61"/>
                  </a:cubicBezTo>
                  <a:cubicBezTo>
                    <a:pt x="653" y="61"/>
                    <a:pt x="653" y="61"/>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1" y="50"/>
                    <a:pt x="661" y="50"/>
                    <a:pt x="661" y="50"/>
                  </a:cubicBezTo>
                  <a:cubicBezTo>
                    <a:pt x="661" y="50"/>
                    <a:pt x="661" y="50"/>
                    <a:pt x="661" y="50"/>
                  </a:cubicBezTo>
                  <a:moveTo>
                    <a:pt x="660" y="20"/>
                  </a:moveTo>
                  <a:cubicBezTo>
                    <a:pt x="663" y="25"/>
                    <a:pt x="664" y="30"/>
                    <a:pt x="664" y="36"/>
                  </a:cubicBezTo>
                  <a:cubicBezTo>
                    <a:pt x="664" y="40"/>
                    <a:pt x="663" y="45"/>
                    <a:pt x="661" y="50"/>
                  </a:cubicBezTo>
                  <a:cubicBezTo>
                    <a:pt x="663" y="45"/>
                    <a:pt x="664" y="41"/>
                    <a:pt x="664" y="36"/>
                  </a:cubicBezTo>
                  <a:cubicBezTo>
                    <a:pt x="664" y="30"/>
                    <a:pt x="662" y="25"/>
                    <a:pt x="660" y="20"/>
                  </a:cubicBezTo>
                  <a:moveTo>
                    <a:pt x="660" y="20"/>
                  </a:moveTo>
                  <a:cubicBezTo>
                    <a:pt x="660" y="20"/>
                    <a:pt x="660" y="20"/>
                    <a:pt x="660" y="20"/>
                  </a:cubicBezTo>
                  <a:cubicBezTo>
                    <a:pt x="660" y="20"/>
                    <a:pt x="660" y="20"/>
                    <a:pt x="660" y="20"/>
                  </a:cubicBezTo>
                  <a:moveTo>
                    <a:pt x="660" y="20"/>
                  </a:moveTo>
                  <a:cubicBezTo>
                    <a:pt x="660" y="20"/>
                    <a:pt x="660" y="20"/>
                    <a:pt x="660" y="20"/>
                  </a:cubicBezTo>
                  <a:cubicBezTo>
                    <a:pt x="660" y="20"/>
                    <a:pt x="660" y="20"/>
                    <a:pt x="660" y="20"/>
                  </a:cubicBezTo>
                  <a:moveTo>
                    <a:pt x="655" y="13"/>
                  </a:moveTo>
                  <a:cubicBezTo>
                    <a:pt x="655" y="13"/>
                    <a:pt x="655" y="13"/>
                    <a:pt x="655" y="13"/>
                  </a:cubicBezTo>
                  <a:cubicBezTo>
                    <a:pt x="655" y="13"/>
                    <a:pt x="655" y="13"/>
                    <a:pt x="655" y="13"/>
                  </a:cubicBezTo>
                  <a:moveTo>
                    <a:pt x="655" y="13"/>
                  </a:moveTo>
                  <a:cubicBezTo>
                    <a:pt x="655" y="13"/>
                    <a:pt x="655" y="13"/>
                    <a:pt x="655" y="13"/>
                  </a:cubicBezTo>
                  <a:cubicBezTo>
                    <a:pt x="655" y="13"/>
                    <a:pt x="655" y="13"/>
                    <a:pt x="655" y="13"/>
                  </a:cubicBezTo>
                  <a:moveTo>
                    <a:pt x="653" y="10"/>
                  </a:moveTo>
                  <a:cubicBezTo>
                    <a:pt x="653" y="11"/>
                    <a:pt x="653" y="11"/>
                    <a:pt x="653" y="11"/>
                  </a:cubicBezTo>
                  <a:cubicBezTo>
                    <a:pt x="653" y="11"/>
                    <a:pt x="653" y="11"/>
                    <a:pt x="653" y="11"/>
                  </a:cubicBezTo>
                  <a:cubicBezTo>
                    <a:pt x="654" y="11"/>
                    <a:pt x="655" y="12"/>
                    <a:pt x="655" y="13"/>
                  </a:cubicBezTo>
                  <a:cubicBezTo>
                    <a:pt x="655" y="12"/>
                    <a:pt x="654" y="11"/>
                    <a:pt x="653" y="10"/>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CEE2297E-BB37-B348-966A-1CE7D38E9E59}"/>
                </a:ext>
              </a:extLst>
            </p:cNvPr>
            <p:cNvSpPr>
              <a:spLocks/>
            </p:cNvSpPr>
            <p:nvPr/>
          </p:nvSpPr>
          <p:spPr bwMode="auto">
            <a:xfrm>
              <a:off x="8259763" y="909638"/>
              <a:ext cx="295275" cy="203200"/>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1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7"/>
                    <a:pt x="154" y="108"/>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1"/>
                    <a:pt x="63" y="11"/>
                    <a:pt x="63" y="11"/>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5" name="Freeform 58">
              <a:extLst>
                <a:ext uri="{FF2B5EF4-FFF2-40B4-BE49-F238E27FC236}">
                  <a16:creationId xmlns:a16="http://schemas.microsoft.com/office/drawing/2014/main" id="{2EBF77C4-220C-104E-B0E4-83392FF1661F}"/>
                </a:ext>
              </a:extLst>
            </p:cNvPr>
            <p:cNvSpPr>
              <a:spLocks noEditPoints="1"/>
            </p:cNvSpPr>
            <p:nvPr/>
          </p:nvSpPr>
          <p:spPr bwMode="auto">
            <a:xfrm>
              <a:off x="8362950" y="1095375"/>
              <a:ext cx="192088" cy="63500"/>
            </a:xfrm>
            <a:custGeom>
              <a:avLst/>
              <a:gdLst>
                <a:gd name="T0" fmla="*/ 109 w 110"/>
                <a:gd name="T1" fmla="*/ 9 h 36"/>
                <a:gd name="T2" fmla="*/ 110 w 110"/>
                <a:gd name="T3" fmla="*/ 11 h 36"/>
                <a:gd name="T4" fmla="*/ 110 w 110"/>
                <a:gd name="T5" fmla="*/ 10 h 36"/>
                <a:gd name="T6" fmla="*/ 109 w 110"/>
                <a:gd name="T7" fmla="*/ 9 h 36"/>
                <a:gd name="T8" fmla="*/ 108 w 110"/>
                <a:gd name="T9" fmla="*/ 9 h 36"/>
                <a:gd name="T10" fmla="*/ 109 w 110"/>
                <a:gd name="T11" fmla="*/ 9 h 36"/>
                <a:gd name="T12" fmla="*/ 108 w 110"/>
                <a:gd name="T13" fmla="*/ 9 h 36"/>
                <a:gd name="T14" fmla="*/ 99 w 110"/>
                <a:gd name="T15" fmla="*/ 3 h 36"/>
                <a:gd name="T16" fmla="*/ 99 w 110"/>
                <a:gd name="T17" fmla="*/ 3 h 36"/>
                <a:gd name="T18" fmla="*/ 99 w 110"/>
                <a:gd name="T19" fmla="*/ 3 h 36"/>
                <a:gd name="T20" fmla="*/ 88 w 110"/>
                <a:gd name="T21" fmla="*/ 0 h 36"/>
                <a:gd name="T22" fmla="*/ 99 w 110"/>
                <a:gd name="T23" fmla="*/ 3 h 36"/>
                <a:gd name="T24" fmla="*/ 88 w 110"/>
                <a:gd name="T25" fmla="*/ 0 h 36"/>
                <a:gd name="T26" fmla="*/ 88 w 110"/>
                <a:gd name="T27" fmla="*/ 0 h 36"/>
                <a:gd name="T28" fmla="*/ 88 w 110"/>
                <a:gd name="T29" fmla="*/ 0 h 36"/>
                <a:gd name="T30" fmla="*/ 88 w 110"/>
                <a:gd name="T31" fmla="*/ 0 h 36"/>
                <a:gd name="T32" fmla="*/ 87 w 110"/>
                <a:gd name="T33" fmla="*/ 0 h 36"/>
                <a:gd name="T34" fmla="*/ 87 w 110"/>
                <a:gd name="T35" fmla="*/ 0 h 36"/>
                <a:gd name="T36" fmla="*/ 87 w 110"/>
                <a:gd name="T37" fmla="*/ 0 h 36"/>
                <a:gd name="T38" fmla="*/ 85 w 110"/>
                <a:gd name="T39" fmla="*/ 0 h 36"/>
                <a:gd name="T40" fmla="*/ 0 w 110"/>
                <a:gd name="T41" fmla="*/ 0 h 36"/>
                <a:gd name="T42" fmla="*/ 35 w 110"/>
                <a:gd name="T43" fmla="*/ 36 h 36"/>
                <a:gd name="T44" fmla="*/ 60 w 110"/>
                <a:gd name="T45" fmla="*/ 11 h 36"/>
                <a:gd name="T46" fmla="*/ 85 w 110"/>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6">
                  <a:moveTo>
                    <a:pt x="109" y="9"/>
                  </a:moveTo>
                  <a:cubicBezTo>
                    <a:pt x="109" y="10"/>
                    <a:pt x="110" y="10"/>
                    <a:pt x="110" y="11"/>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1"/>
                    <a:pt x="95" y="2"/>
                    <a:pt x="99" y="3"/>
                  </a:cubicBezTo>
                  <a:cubicBezTo>
                    <a:pt x="95" y="2"/>
                    <a:pt x="92" y="1"/>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59">
              <a:extLst>
                <a:ext uri="{FF2B5EF4-FFF2-40B4-BE49-F238E27FC236}">
                  <a16:creationId xmlns:a16="http://schemas.microsoft.com/office/drawing/2014/main" id="{CB79BDF7-44F9-504D-B572-38FBD8AE60FE}"/>
                </a:ext>
              </a:extLst>
            </p:cNvPr>
            <p:cNvSpPr>
              <a:spLocks/>
            </p:cNvSpPr>
            <p:nvPr/>
          </p:nvSpPr>
          <p:spPr bwMode="auto">
            <a:xfrm>
              <a:off x="8259763" y="1201738"/>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8" name="Freeform 60">
              <a:extLst>
                <a:ext uri="{FF2B5EF4-FFF2-40B4-BE49-F238E27FC236}">
                  <a16:creationId xmlns:a16="http://schemas.microsoft.com/office/drawing/2014/main" id="{23603BC6-4766-C24B-878C-2CFAA8E50A5A}"/>
                </a:ext>
              </a:extLst>
            </p:cNvPr>
            <p:cNvSpPr>
              <a:spLocks noEditPoints="1"/>
            </p:cNvSpPr>
            <p:nvPr/>
          </p:nvSpPr>
          <p:spPr bwMode="auto">
            <a:xfrm>
              <a:off x="8362950" y="1158875"/>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1">
              <a:extLst>
                <a:ext uri="{FF2B5EF4-FFF2-40B4-BE49-F238E27FC236}">
                  <a16:creationId xmlns:a16="http://schemas.microsoft.com/office/drawing/2014/main" id="{4F23A7DA-2A4D-4243-B136-6B7201B84256}"/>
                </a:ext>
              </a:extLst>
            </p:cNvPr>
            <p:cNvSpPr>
              <a:spLocks noEditPoints="1"/>
            </p:cNvSpPr>
            <p:nvPr/>
          </p:nvSpPr>
          <p:spPr bwMode="auto">
            <a:xfrm>
              <a:off x="8510588" y="1095375"/>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9 h 71"/>
                <a:gd name="T12" fmla="*/ 13 w 33"/>
                <a:gd name="T13" fmla="*/ 69 h 71"/>
                <a:gd name="T14" fmla="*/ 13 w 33"/>
                <a:gd name="T15" fmla="*/ 69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2 w 33"/>
                <a:gd name="T45" fmla="*/ 20 h 71"/>
                <a:gd name="T46" fmla="*/ 32 w 33"/>
                <a:gd name="T47" fmla="*/ 20 h 71"/>
                <a:gd name="T48" fmla="*/ 32 w 33"/>
                <a:gd name="T49" fmla="*/ 20 h 71"/>
                <a:gd name="T50" fmla="*/ 32 w 33"/>
                <a:gd name="T51" fmla="*/ 20 h 71"/>
                <a:gd name="T52" fmla="*/ 27 w 33"/>
                <a:gd name="T53" fmla="*/ 13 h 71"/>
                <a:gd name="T54" fmla="*/ 27 w 33"/>
                <a:gd name="T55" fmla="*/ 13 h 71"/>
                <a:gd name="T56" fmla="*/ 27 w 33"/>
                <a:gd name="T57" fmla="*/ 13 h 71"/>
                <a:gd name="T58" fmla="*/ 24 w 33"/>
                <a:gd name="T59" fmla="*/ 9 h 71"/>
                <a:gd name="T60" fmla="*/ 24 w 33"/>
                <a:gd name="T61" fmla="*/ 9 h 71"/>
                <a:gd name="T62" fmla="*/ 23 w 33"/>
                <a:gd name="T63" fmla="*/ 9 h 71"/>
                <a:gd name="T64" fmla="*/ 14 w 33"/>
                <a:gd name="T65" fmla="*/ 3 h 71"/>
                <a:gd name="T66" fmla="*/ 14 w 33"/>
                <a:gd name="T67" fmla="*/ 3 h 71"/>
                <a:gd name="T68" fmla="*/ 3 w 33"/>
                <a:gd name="T69" fmla="*/ 0 h 71"/>
                <a:gd name="T70" fmla="*/ 2 w 33"/>
                <a:gd name="T71" fmla="*/ 0 h 71"/>
                <a:gd name="T72" fmla="*/ 2 w 33"/>
                <a:gd name="T73" fmla="*/ 0 h 71"/>
                <a:gd name="T74" fmla="*/ 0 w 33"/>
                <a:gd name="T75" fmla="*/ 0 h 71"/>
                <a:gd name="T76" fmla="*/ 2 w 33"/>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9"/>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8"/>
                    <a:pt x="32" y="20"/>
                  </a:cubicBezTo>
                  <a:cubicBezTo>
                    <a:pt x="31" y="18"/>
                    <a:pt x="29" y="15"/>
                    <a:pt x="27" y="13"/>
                  </a:cubicBezTo>
                  <a:moveTo>
                    <a:pt x="27" y="13"/>
                  </a:moveTo>
                  <a:cubicBezTo>
                    <a:pt x="27" y="13"/>
                    <a:pt x="27" y="13"/>
                    <a:pt x="27" y="13"/>
                  </a:cubicBezTo>
                  <a:cubicBezTo>
                    <a:pt x="27" y="13"/>
                    <a:pt x="27" y="13"/>
                    <a:pt x="27" y="13"/>
                  </a:cubicBezTo>
                  <a:moveTo>
                    <a:pt x="27" y="13"/>
                  </a:moveTo>
                  <a:cubicBezTo>
                    <a:pt x="27" y="13"/>
                    <a:pt x="27" y="13"/>
                    <a:pt x="27" y="13"/>
                  </a:cubicBezTo>
                  <a:cubicBezTo>
                    <a:pt x="27" y="13"/>
                    <a:pt x="27" y="13"/>
                    <a:pt x="27" y="13"/>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2">
              <a:extLst>
                <a:ext uri="{FF2B5EF4-FFF2-40B4-BE49-F238E27FC236}">
                  <a16:creationId xmlns:a16="http://schemas.microsoft.com/office/drawing/2014/main" id="{1CD9C210-E0B0-344F-8C15-86C45EDA5DF4}"/>
                </a:ext>
              </a:extLst>
            </p:cNvPr>
            <p:cNvSpPr>
              <a:spLocks/>
            </p:cNvSpPr>
            <p:nvPr/>
          </p:nvSpPr>
          <p:spPr bwMode="auto">
            <a:xfrm>
              <a:off x="8430709" y="1095375"/>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9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6 w 86"/>
                <a:gd name="T73" fmla="*/ 36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3 h 71"/>
                <a:gd name="T86" fmla="*/ 77 w 86"/>
                <a:gd name="T87" fmla="*/ 13 h 71"/>
                <a:gd name="T88" fmla="*/ 77 w 86"/>
                <a:gd name="T89" fmla="*/ 13 h 71"/>
                <a:gd name="T90" fmla="*/ 77 w 86"/>
                <a:gd name="T91" fmla="*/ 13 h 71"/>
                <a:gd name="T92" fmla="*/ 77 w 86"/>
                <a:gd name="T93" fmla="*/ 13 h 71"/>
                <a:gd name="T94" fmla="*/ 75 w 86"/>
                <a:gd name="T95" fmla="*/ 11 h 71"/>
                <a:gd name="T96" fmla="*/ 75 w 86"/>
                <a:gd name="T97" fmla="*/ 11 h 71"/>
                <a:gd name="T98" fmla="*/ 74 w 86"/>
                <a:gd name="T99" fmla="*/ 9 h 71"/>
                <a:gd name="T100" fmla="*/ 74 w 86"/>
                <a:gd name="T101" fmla="*/ 9 h 71"/>
                <a:gd name="T102" fmla="*/ 73 w 86"/>
                <a:gd name="T103" fmla="*/ 9 h 71"/>
                <a:gd name="T104" fmla="*/ 64 w 86"/>
                <a:gd name="T105" fmla="*/ 3 h 71"/>
                <a:gd name="T106" fmla="*/ 64 w 86"/>
                <a:gd name="T107" fmla="*/ 3 h 71"/>
                <a:gd name="T108" fmla="*/ 64 w 86"/>
                <a:gd name="T109" fmla="*/ 3 h 71"/>
                <a:gd name="T110" fmla="*/ 53 w 86"/>
                <a:gd name="T111" fmla="*/ 0 h 71"/>
                <a:gd name="T112" fmla="*/ 53 w 86"/>
                <a:gd name="T113" fmla="*/ 0 h 71"/>
                <a:gd name="T114" fmla="*/ 53 w 86"/>
                <a:gd name="T115" fmla="*/ 0 h 71"/>
                <a:gd name="T116" fmla="*/ 52 w 86"/>
                <a:gd name="T117" fmla="*/ 0 h 71"/>
                <a:gd name="T118" fmla="*/ 52 w 86"/>
                <a:gd name="T119" fmla="*/ 0 h 71"/>
                <a:gd name="T120" fmla="*/ 50 w 86"/>
                <a:gd name="T1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5" y="45"/>
                    <a:pt x="86" y="40"/>
                    <a:pt x="86" y="36"/>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8"/>
                    <a:pt x="79" y="15"/>
                    <a:pt x="77" y="13"/>
                  </a:cubicBezTo>
                  <a:cubicBezTo>
                    <a:pt x="77" y="13"/>
                    <a:pt x="77" y="13"/>
                    <a:pt x="77" y="13"/>
                  </a:cubicBezTo>
                  <a:cubicBezTo>
                    <a:pt x="77" y="13"/>
                    <a:pt x="77" y="13"/>
                    <a:pt x="77" y="13"/>
                  </a:cubicBezTo>
                  <a:cubicBezTo>
                    <a:pt x="77" y="13"/>
                    <a:pt x="77" y="13"/>
                    <a:pt x="77" y="13"/>
                  </a:cubicBezTo>
                  <a:cubicBezTo>
                    <a:pt x="77" y="13"/>
                    <a:pt x="77" y="13"/>
                    <a:pt x="77" y="13"/>
                  </a:cubicBezTo>
                  <a:cubicBezTo>
                    <a:pt x="77" y="12"/>
                    <a:pt x="76" y="11"/>
                    <a:pt x="75" y="11"/>
                  </a:cubicBezTo>
                  <a:cubicBezTo>
                    <a:pt x="75" y="11"/>
                    <a:pt x="75" y="11"/>
                    <a:pt x="75" y="11"/>
                  </a:cubicBezTo>
                  <a:cubicBezTo>
                    <a:pt x="75" y="10"/>
                    <a:pt x="74" y="10"/>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2"/>
                    <a:pt x="57" y="1"/>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sp>
        <p:nvSpPr>
          <p:cNvPr id="71" name="TextBox 70">
            <a:extLst>
              <a:ext uri="{FF2B5EF4-FFF2-40B4-BE49-F238E27FC236}">
                <a16:creationId xmlns:a16="http://schemas.microsoft.com/office/drawing/2014/main" id="{3088C970-F32E-0D47-B1A4-A2AD563D63C3}"/>
              </a:ext>
            </a:extLst>
          </p:cNvPr>
          <p:cNvSpPr txBox="1"/>
          <p:nvPr/>
        </p:nvSpPr>
        <p:spPr>
          <a:xfrm>
            <a:off x="6483033" y="3434201"/>
            <a:ext cx="2295408" cy="600164"/>
          </a:xfrm>
          <a:prstGeom prst="rect">
            <a:avLst/>
          </a:prstGeom>
          <a:noFill/>
          <a:ln cap="rnd">
            <a:noFill/>
            <a:round/>
          </a:ln>
        </p:spPr>
        <p:txBody>
          <a:bodyPr wrap="square" rtlCol="0">
            <a:spAutoFit/>
          </a:bodyPr>
          <a:lstStyle/>
          <a:p>
            <a:r>
              <a:rPr lang="en-US" sz="1100" dirty="0">
                <a:solidFill>
                  <a:schemeClr val="bg1"/>
                </a:solidFill>
                <a:latin typeface="+mn-lt"/>
              </a:rPr>
              <a:t>The user schedules firmware upgrades for a time suitable to them.</a:t>
            </a:r>
            <a:endParaRPr lang="es-ES_tradnl" sz="1100" dirty="0">
              <a:solidFill>
                <a:schemeClr val="bg1"/>
              </a:solidFill>
              <a:latin typeface="+mn-lt"/>
            </a:endParaRPr>
          </a:p>
        </p:txBody>
      </p:sp>
      <p:sp>
        <p:nvSpPr>
          <p:cNvPr id="30" name="Rounded Rectangle 29">
            <a:extLst>
              <a:ext uri="{FF2B5EF4-FFF2-40B4-BE49-F238E27FC236}">
                <a16:creationId xmlns:a16="http://schemas.microsoft.com/office/drawing/2014/main" id="{2ACD23A6-DE07-E44D-ABDD-AA44BFE0020E}"/>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33" name="TextBox 32">
            <a:extLst>
              <a:ext uri="{FF2B5EF4-FFF2-40B4-BE49-F238E27FC236}">
                <a16:creationId xmlns:a16="http://schemas.microsoft.com/office/drawing/2014/main" id="{45F0FB6F-061A-1441-81CE-DD14D84D8999}"/>
              </a:ext>
            </a:extLst>
          </p:cNvPr>
          <p:cNvSpPr txBox="1"/>
          <p:nvPr/>
        </p:nvSpPr>
        <p:spPr>
          <a:xfrm>
            <a:off x="48684" y="178526"/>
            <a:ext cx="7029803" cy="507831"/>
          </a:xfrm>
          <a:prstGeom prst="rect">
            <a:avLst/>
          </a:prstGeom>
          <a:noFill/>
        </p:spPr>
        <p:txBody>
          <a:bodyPr wrap="square" rtlCol="0">
            <a:spAutoFit/>
          </a:bodyPr>
          <a:lstStyle/>
          <a:p>
            <a:pPr defTabSz="914400" fontAlgn="auto">
              <a:spcBef>
                <a:spcPts val="0"/>
              </a:spcBef>
              <a:spcAft>
                <a:spcPts val="0"/>
              </a:spcAft>
              <a:defRPr/>
            </a:pPr>
            <a:r>
              <a:rPr lang="en-US" sz="2700" kern="0" dirty="0">
                <a:solidFill>
                  <a:srgbClr val="FFFFFF"/>
                </a:solidFill>
                <a:latin typeface="CiscoSansTT" panose="020B0503020201020303" pitchFamily="34" charset="0"/>
                <a:cs typeface="CiscoSansTT" panose="020B0503020201020303" pitchFamily="34" charset="0"/>
              </a:rPr>
              <a:t>Meraki Firmware Upgrade Tool</a:t>
            </a:r>
            <a:endParaRPr lang="en-US" sz="2400" kern="0" dirty="0">
              <a:solidFill>
                <a:srgbClr val="FFFFFF"/>
              </a:solidFill>
              <a:latin typeface="CiscoSansTT" panose="020B0503020201020303" pitchFamily="34" charset="0"/>
              <a:cs typeface="CiscoSansTT" panose="020B0503020201020303" pitchFamily="34" charset="0"/>
            </a:endParaRPr>
          </a:p>
        </p:txBody>
      </p:sp>
      <p:pic>
        <p:nvPicPr>
          <p:cNvPr id="36" name="Picture 35">
            <a:extLst>
              <a:ext uri="{FF2B5EF4-FFF2-40B4-BE49-F238E27FC236}">
                <a16:creationId xmlns:a16="http://schemas.microsoft.com/office/drawing/2014/main" id="{E13C6D8F-E574-DE45-AB65-1A76C76F24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3" name="Picture 2" descr="Graphical user interface, application&#10;&#10;Description automatically generated">
            <a:extLst>
              <a:ext uri="{FF2B5EF4-FFF2-40B4-BE49-F238E27FC236}">
                <a16:creationId xmlns:a16="http://schemas.microsoft.com/office/drawing/2014/main" id="{5BAFB5AE-E22F-1344-A2FB-7D1B7B4E577A}"/>
              </a:ext>
            </a:extLst>
          </p:cNvPr>
          <p:cNvPicPr>
            <a:picLocks noChangeAspect="1"/>
          </p:cNvPicPr>
          <p:nvPr/>
        </p:nvPicPr>
        <p:blipFill>
          <a:blip r:embed="rId7"/>
          <a:stretch>
            <a:fillRect/>
          </a:stretch>
        </p:blipFill>
        <p:spPr>
          <a:xfrm>
            <a:off x="338542" y="2220549"/>
            <a:ext cx="1777818" cy="871187"/>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CB2210C1-C183-5E4D-9582-778FE651C2EA}"/>
              </a:ext>
            </a:extLst>
          </p:cNvPr>
          <p:cNvPicPr>
            <a:picLocks noChangeAspect="1"/>
          </p:cNvPicPr>
          <p:nvPr/>
        </p:nvPicPr>
        <p:blipFill>
          <a:blip r:embed="rId8"/>
          <a:stretch>
            <a:fillRect/>
          </a:stretch>
        </p:blipFill>
        <p:spPr>
          <a:xfrm>
            <a:off x="3123594" y="2101134"/>
            <a:ext cx="2464546" cy="1237440"/>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D7C152A4-E1DD-9248-8108-5AB2D075174F}"/>
              </a:ext>
            </a:extLst>
          </p:cNvPr>
          <p:cNvPicPr>
            <a:picLocks noChangeAspect="1"/>
          </p:cNvPicPr>
          <p:nvPr/>
        </p:nvPicPr>
        <p:blipFill>
          <a:blip r:embed="rId9"/>
          <a:stretch>
            <a:fillRect/>
          </a:stretch>
        </p:blipFill>
        <p:spPr>
          <a:xfrm>
            <a:off x="6595374" y="2095553"/>
            <a:ext cx="2425530" cy="1211490"/>
          </a:xfrm>
          <a:prstGeom prst="rect">
            <a:avLst/>
          </a:prstGeom>
        </p:spPr>
      </p:pic>
    </p:spTree>
    <p:extLst>
      <p:ext uri="{BB962C8B-B14F-4D97-AF65-F5344CB8AC3E}">
        <p14:creationId xmlns:p14="http://schemas.microsoft.com/office/powerpoint/2010/main" val="399518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5" grpId="0"/>
      <p:bldP spid="56" grpId="0" animBg="1"/>
      <p:bldP spid="59" grpId="0"/>
      <p:bldP spid="61" grpId="0" animBg="1"/>
      <p:bldP spid="7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AE50420-898E-4949-A22E-B899E5EE3767}"/>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5" name="Title 3">
            <a:extLst>
              <a:ext uri="{FF2B5EF4-FFF2-40B4-BE49-F238E27FC236}">
                <a16:creationId xmlns:a16="http://schemas.microsoft.com/office/drawing/2014/main" id="{5B5F20F1-895A-174E-8E17-D78C64E786FF}"/>
              </a:ext>
            </a:extLst>
          </p:cNvPr>
          <p:cNvSpPr txBox="1">
            <a:spLocks/>
          </p:cNvSpPr>
          <p:nvPr/>
        </p:nvSpPr>
        <p:spPr bwMode="auto">
          <a:xfrm>
            <a:off x="96644" y="150180"/>
            <a:ext cx="8532708" cy="550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noAutofit/>
          </a:bodyPr>
          <a:lstStyle>
            <a:lvl1pPr marL="0" indent="0" algn="l" defTabSz="684213" rtl="0" eaLnBrk="1" fontAlgn="base" hangingPunct="1">
              <a:lnSpc>
                <a:spcPct val="90000"/>
              </a:lnSpc>
              <a:spcBef>
                <a:spcPct val="0"/>
              </a:spcBef>
              <a:spcAft>
                <a:spcPct val="0"/>
              </a:spcAft>
              <a:buFont typeface="Arial" panose="020B0604020202020204" pitchFamily="34" charset="0"/>
              <a:buNone/>
              <a:defRPr lang="en-US" sz="4600" b="0" i="0" u="none" kern="1200" spc="0" baseline="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defTabSz="914400" fontAlgn="auto">
              <a:spcBef>
                <a:spcPts val="0"/>
              </a:spcBef>
              <a:spcAft>
                <a:spcPts val="0"/>
              </a:spcAft>
              <a:defRPr/>
            </a:pPr>
            <a:r>
              <a:rPr lang="en-US" sz="2700" kern="0" dirty="0">
                <a:solidFill>
                  <a:srgbClr val="FFFFFF"/>
                </a:solidFill>
                <a:latin typeface="CiscoSansTT" panose="020B0503020201020303" pitchFamily="34" charset="0"/>
                <a:cs typeface="CiscoSansTT" panose="020B0503020201020303" pitchFamily="34" charset="0"/>
              </a:rPr>
              <a:t>Meraki Firmware Upgrade Tool</a:t>
            </a:r>
            <a:endParaRPr lang="en-US" sz="2400" kern="0" dirty="0">
              <a:solidFill>
                <a:srgbClr val="FFFFFF"/>
              </a:solidFill>
              <a:latin typeface="CiscoSansTT" panose="020B0503020201020303" pitchFamily="34" charset="0"/>
              <a:cs typeface="CiscoSansTT" panose="020B0503020201020303" pitchFamily="34" charset="0"/>
            </a:endParaRPr>
          </a:p>
        </p:txBody>
      </p:sp>
      <p:sp>
        <p:nvSpPr>
          <p:cNvPr id="6" name="Text Placeholder 1">
            <a:extLst>
              <a:ext uri="{FF2B5EF4-FFF2-40B4-BE49-F238E27FC236}">
                <a16:creationId xmlns:a16="http://schemas.microsoft.com/office/drawing/2014/main" id="{C73DDAE2-D9E6-494F-9237-06AF4FE3DE77}"/>
              </a:ext>
            </a:extLst>
          </p:cNvPr>
          <p:cNvSpPr txBox="1">
            <a:spLocks/>
          </p:cNvSpPr>
          <p:nvPr/>
        </p:nvSpPr>
        <p:spPr>
          <a:xfrm>
            <a:off x="283864" y="777659"/>
            <a:ext cx="8249855" cy="406554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endParaRPr lang="en-US" sz="1100" b="1" i="1" dirty="0">
              <a:solidFill>
                <a:schemeClr val="bg1"/>
              </a:solidFill>
            </a:endParaRPr>
          </a:p>
          <a:p>
            <a:r>
              <a:rPr lang="en-US" sz="1800" b="1" i="1" dirty="0">
                <a:solidFill>
                  <a:schemeClr val="bg1"/>
                </a:solidFill>
              </a:rPr>
              <a:t>Customer / Opportunity</a:t>
            </a:r>
          </a:p>
          <a:p>
            <a:pPr marL="0" indent="0">
              <a:buNone/>
            </a:pPr>
            <a:r>
              <a:rPr lang="en-US" sz="1100" dirty="0">
                <a:solidFill>
                  <a:schemeClr val="bg1"/>
                </a:solidFill>
              </a:rPr>
              <a:t>The customer is a holding company with a large Meraki infrastructure deployment. </a:t>
            </a:r>
          </a:p>
          <a:p>
            <a:r>
              <a:rPr lang="en-US" sz="1800" b="1" i="1" dirty="0">
                <a:solidFill>
                  <a:schemeClr val="bg1"/>
                </a:solidFill>
              </a:rPr>
              <a:t>What is the story?  What was the business challenge?</a:t>
            </a:r>
          </a:p>
          <a:p>
            <a:pPr marL="0" indent="0">
              <a:buNone/>
            </a:pPr>
            <a:r>
              <a:rPr lang="en-US" sz="1200" dirty="0">
                <a:solidFill>
                  <a:schemeClr val="bg1"/>
                </a:solidFill>
              </a:rPr>
              <a:t>The customer is set on updating the firmware versions of their equipment regularly. However, this is a tedious task when done manually. The Meraki cloud does allow for automated firmware updates, but on a “best effort” basis, i.e., there is no guarantee all devices are working and/or on the most up-to-date firmware versions at all time.</a:t>
            </a:r>
          </a:p>
          <a:p>
            <a:r>
              <a:rPr lang="en-US" sz="1800" b="1" i="1" dirty="0">
                <a:solidFill>
                  <a:schemeClr val="bg1"/>
                </a:solidFill>
              </a:rPr>
              <a:t>What the PoV accomplished? </a:t>
            </a:r>
          </a:p>
          <a:p>
            <a:pPr marL="0" indent="0">
              <a:buNone/>
            </a:pPr>
            <a:r>
              <a:rPr lang="en-US" sz="1200" dirty="0">
                <a:solidFill>
                  <a:schemeClr val="bg1"/>
                </a:solidFill>
              </a:rPr>
              <a:t>The solution (1) gives an overview of the firmware versions currently in use at the customer’s Meraki networks, and (2) allows to schedule firmware upgrades to the customer’s desired version.</a:t>
            </a:r>
          </a:p>
          <a:p>
            <a:r>
              <a:rPr lang="en-US" sz="1800" b="1" i="1" dirty="0">
                <a:solidFill>
                  <a:schemeClr val="bg1"/>
                </a:solidFill>
              </a:rPr>
              <a:t>What are the benefits to the customer?</a:t>
            </a:r>
          </a:p>
          <a:p>
            <a:pPr marL="0" indent="0">
              <a:buNone/>
            </a:pPr>
            <a:r>
              <a:rPr lang="en-US" sz="1200" dirty="0">
                <a:solidFill>
                  <a:schemeClr val="bg1"/>
                </a:solidFill>
              </a:rPr>
              <a:t>The customer can now rest assured that the firmware versions present in their networks are up to date, without having to worry about significant manual labor necessary to enable that.</a:t>
            </a:r>
          </a:p>
          <a:p>
            <a:endParaRPr lang="en-US" sz="1800" b="1" i="1" dirty="0">
              <a:solidFill>
                <a:schemeClr val="bg1"/>
              </a:solidFill>
            </a:endParaRPr>
          </a:p>
        </p:txBody>
      </p:sp>
      <p:pic>
        <p:nvPicPr>
          <p:cNvPr id="7" name="Picture 6">
            <a:extLst>
              <a:ext uri="{FF2B5EF4-FFF2-40B4-BE49-F238E27FC236}">
                <a16:creationId xmlns:a16="http://schemas.microsoft.com/office/drawing/2014/main" id="{8119EA83-B1CD-D541-92BA-8F7B803A5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1515624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85391F0E-8041-034A-A2D0-17A1FBA7875F}"/>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8" name="TextBox 77">
            <a:extLst>
              <a:ext uri="{FF2B5EF4-FFF2-40B4-BE49-F238E27FC236}">
                <a16:creationId xmlns:a16="http://schemas.microsoft.com/office/drawing/2014/main" id="{6691AD97-63EA-544C-9101-FBA2914F383B}"/>
              </a:ext>
            </a:extLst>
          </p:cNvPr>
          <p:cNvSpPr txBox="1"/>
          <p:nvPr/>
        </p:nvSpPr>
        <p:spPr>
          <a:xfrm>
            <a:off x="348382" y="198638"/>
            <a:ext cx="3841116" cy="784830"/>
          </a:xfrm>
          <a:prstGeom prst="rect">
            <a:avLst/>
          </a:prstGeom>
          <a:noFill/>
        </p:spPr>
        <p:txBody>
          <a:bodyPr wrap="none" rtlCol="0">
            <a:spAutoFit/>
          </a:bodyPr>
          <a:lstStyle/>
          <a:p>
            <a:pPr algn="ctr" defTabSz="914400" fontAlgn="auto">
              <a:spcBef>
                <a:spcPts val="0"/>
              </a:spcBef>
              <a:spcAft>
                <a:spcPts val="0"/>
              </a:spcAft>
              <a:defRPr/>
            </a:pPr>
            <a:r>
              <a:rPr lang="es-ES_tradnl" sz="2700" kern="0">
                <a:solidFill>
                  <a:srgbClr val="FFFFFF"/>
                </a:solidFill>
                <a:latin typeface="CiscoSansTT" panose="020B0503020201020303" pitchFamily="34" charset="0"/>
                <a:cs typeface="CiscoSansTT" panose="020B0503020201020303" pitchFamily="34" charset="0"/>
              </a:rPr>
              <a:t>High </a:t>
            </a:r>
            <a:r>
              <a:rPr lang="es-ES_tradnl" sz="2700" kern="0" err="1">
                <a:solidFill>
                  <a:srgbClr val="FFFFFF"/>
                </a:solidFill>
                <a:latin typeface="CiscoSansTT" panose="020B0503020201020303" pitchFamily="34" charset="0"/>
                <a:cs typeface="CiscoSansTT" panose="020B0503020201020303" pitchFamily="34" charset="0"/>
              </a:rPr>
              <a:t>Level</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Design</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PoV</a:t>
            </a:r>
            <a:r>
              <a:rPr lang="es-ES_tradnl" b="1" kern="0">
                <a:solidFill>
                  <a:srgbClr val="FFFFFF"/>
                </a:solidFill>
                <a:latin typeface="+mj-lt"/>
              </a:rPr>
              <a:t>
</a:t>
            </a:r>
          </a:p>
        </p:txBody>
      </p:sp>
      <p:pic>
        <p:nvPicPr>
          <p:cNvPr id="7" name="Picture 6">
            <a:extLst>
              <a:ext uri="{FF2B5EF4-FFF2-40B4-BE49-F238E27FC236}">
                <a16:creationId xmlns:a16="http://schemas.microsoft.com/office/drawing/2014/main" id="{42E15872-53A5-E54D-A25D-295EC0185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23E40DBA-192D-224D-85A0-D079AA2D65B9}"/>
              </a:ext>
            </a:extLst>
          </p:cNvPr>
          <p:cNvPicPr>
            <a:picLocks noChangeAspect="1"/>
          </p:cNvPicPr>
          <p:nvPr/>
        </p:nvPicPr>
        <p:blipFill>
          <a:blip r:embed="rId4"/>
          <a:stretch>
            <a:fillRect/>
          </a:stretch>
        </p:blipFill>
        <p:spPr>
          <a:xfrm>
            <a:off x="2823131" y="2028029"/>
            <a:ext cx="2732733" cy="1364930"/>
          </a:xfrm>
          <a:prstGeom prst="rect">
            <a:avLst/>
          </a:prstGeom>
        </p:spPr>
      </p:pic>
      <p:pic>
        <p:nvPicPr>
          <p:cNvPr id="3" name="Graphic 2" descr="Woman outline">
            <a:extLst>
              <a:ext uri="{FF2B5EF4-FFF2-40B4-BE49-F238E27FC236}">
                <a16:creationId xmlns:a16="http://schemas.microsoft.com/office/drawing/2014/main" id="{A422261D-125D-8845-B875-2807B4C649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382" y="2006067"/>
            <a:ext cx="1403578" cy="1403578"/>
          </a:xfrm>
          <a:prstGeom prst="rect">
            <a:avLst/>
          </a:prstGeom>
        </p:spPr>
      </p:pic>
      <p:cxnSp>
        <p:nvCxnSpPr>
          <p:cNvPr id="5" name="Straight Arrow Connector 4">
            <a:extLst>
              <a:ext uri="{FF2B5EF4-FFF2-40B4-BE49-F238E27FC236}">
                <a16:creationId xmlns:a16="http://schemas.microsoft.com/office/drawing/2014/main" id="{72E40BBC-2010-8B49-8BC8-362FF45A232D}"/>
              </a:ext>
            </a:extLst>
          </p:cNvPr>
          <p:cNvCxnSpPr>
            <a:stCxn id="3" idx="3"/>
            <a:endCxn id="8" idx="1"/>
          </p:cNvCxnSpPr>
          <p:nvPr/>
        </p:nvCxnSpPr>
        <p:spPr>
          <a:xfrm>
            <a:off x="1751960" y="2707856"/>
            <a:ext cx="1071171" cy="2638"/>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63E4AC1C-B279-E142-82E4-8EED1282DE1D}"/>
              </a:ext>
            </a:extLst>
          </p:cNvPr>
          <p:cNvCxnSpPr/>
          <p:nvPr/>
        </p:nvCxnSpPr>
        <p:spPr>
          <a:xfrm>
            <a:off x="5615749" y="2707856"/>
            <a:ext cx="1071171" cy="2638"/>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pic>
        <p:nvPicPr>
          <p:cNvPr id="1026" name="Picture 2" descr="cisco-meraki-logo - GRVPPE CA">
            <a:extLst>
              <a:ext uri="{FF2B5EF4-FFF2-40B4-BE49-F238E27FC236}">
                <a16:creationId xmlns:a16="http://schemas.microsoft.com/office/drawing/2014/main" id="{09A79FA3-67C7-A045-A874-5E0329BBFF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6767" y="1854005"/>
            <a:ext cx="1707702" cy="170770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C7FFD0A-E1E5-6C4A-8DF0-E77E2FF8A4D1}"/>
              </a:ext>
            </a:extLst>
          </p:cNvPr>
          <p:cNvSpPr txBox="1"/>
          <p:nvPr/>
        </p:nvSpPr>
        <p:spPr>
          <a:xfrm>
            <a:off x="574005" y="1166929"/>
            <a:ext cx="3427079" cy="646331"/>
          </a:xfrm>
          <a:prstGeom prst="rect">
            <a:avLst/>
          </a:prstGeom>
          <a:noFill/>
        </p:spPr>
        <p:txBody>
          <a:bodyPr wrap="square" rtlCol="0">
            <a:spAutoFit/>
          </a:bodyPr>
          <a:lstStyle/>
          <a:p>
            <a:pPr algn="ctr"/>
            <a:r>
              <a:rPr lang="en-BE" b="1" dirty="0">
                <a:solidFill>
                  <a:schemeClr val="accent2"/>
                </a:solidFill>
                <a:latin typeface="+mn-lt"/>
              </a:rPr>
              <a:t>(1) User consults firmware versions, schedules upgrades</a:t>
            </a:r>
          </a:p>
        </p:txBody>
      </p:sp>
      <p:sp>
        <p:nvSpPr>
          <p:cNvPr id="16" name="TextBox 15">
            <a:extLst>
              <a:ext uri="{FF2B5EF4-FFF2-40B4-BE49-F238E27FC236}">
                <a16:creationId xmlns:a16="http://schemas.microsoft.com/office/drawing/2014/main" id="{94DC3AB3-E389-1644-A851-BC388198E005}"/>
              </a:ext>
            </a:extLst>
          </p:cNvPr>
          <p:cNvSpPr txBox="1"/>
          <p:nvPr/>
        </p:nvSpPr>
        <p:spPr>
          <a:xfrm>
            <a:off x="4572000" y="1165485"/>
            <a:ext cx="3427079" cy="646331"/>
          </a:xfrm>
          <a:prstGeom prst="rect">
            <a:avLst/>
          </a:prstGeom>
          <a:noFill/>
        </p:spPr>
        <p:txBody>
          <a:bodyPr wrap="square" rtlCol="0">
            <a:spAutoFit/>
          </a:bodyPr>
          <a:lstStyle/>
          <a:p>
            <a:pPr algn="r"/>
            <a:r>
              <a:rPr lang="en-BE" b="1" dirty="0">
                <a:solidFill>
                  <a:schemeClr val="accent2"/>
                </a:solidFill>
                <a:latin typeface="+mn-lt"/>
              </a:rPr>
              <a:t>(2) Tool schedules firmware upgrades with Meraki cloud</a:t>
            </a:r>
          </a:p>
        </p:txBody>
      </p:sp>
    </p:spTree>
    <p:extLst>
      <p:ext uri="{BB962C8B-B14F-4D97-AF65-F5344CB8AC3E}">
        <p14:creationId xmlns:p14="http://schemas.microsoft.com/office/powerpoint/2010/main" val="415607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B00D695-6080-8F4E-A0D4-357ECB841252}"/>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005A3488-BDF7-284F-8C8F-374FDC189702}"/>
              </a:ext>
            </a:extLst>
          </p:cNvPr>
          <p:cNvSpPr txBox="1"/>
          <p:nvPr/>
        </p:nvSpPr>
        <p:spPr>
          <a:xfrm>
            <a:off x="450042" y="214369"/>
            <a:ext cx="3607078" cy="1477328"/>
          </a:xfrm>
          <a:prstGeom prst="rect">
            <a:avLst/>
          </a:prstGeom>
          <a:noFill/>
        </p:spPr>
        <p:txBody>
          <a:bodyPr wrap="none" rtlCol="0">
            <a:spAutoFit/>
          </a:bodyPr>
          <a:lstStyle/>
          <a:p>
            <a:pPr algn="ctr" defTabSz="914400" fontAlgn="auto">
              <a:spcBef>
                <a:spcPts val="0"/>
              </a:spcBef>
              <a:spcAft>
                <a:spcPts val="0"/>
              </a:spcAft>
              <a:defRPr/>
            </a:pPr>
            <a:r>
              <a:rPr lang="es-ES_tradnl" sz="2700" kern="0">
                <a:solidFill>
                  <a:srgbClr val="FFFFFF"/>
                </a:solidFill>
                <a:latin typeface="CiscoSansTT" panose="020B0503020201020303" pitchFamily="34" charset="0"/>
                <a:cs typeface="CiscoSansTT" panose="020B0503020201020303" pitchFamily="34" charset="0"/>
              </a:rPr>
              <a:t>Show GUI </a:t>
            </a:r>
            <a:r>
              <a:rPr lang="es-ES_tradnl" sz="2700" kern="0" err="1">
                <a:solidFill>
                  <a:srgbClr val="FFFFFF"/>
                </a:solidFill>
                <a:latin typeface="CiscoSansTT" panose="020B0503020201020303" pitchFamily="34" charset="0"/>
                <a:cs typeface="CiscoSansTT" panose="020B0503020201020303" pitchFamily="34" charset="0"/>
              </a:rPr>
              <a:t>or</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mockup</a:t>
            </a:r>
            <a:r>
              <a:rPr lang="es-ES_tradnl" sz="2700" kern="0">
                <a:solidFill>
                  <a:srgbClr val="FFFFFF"/>
                </a:solidFill>
                <a:latin typeface="CiscoSansTT" panose="020B0503020201020303" pitchFamily="34" charset="0"/>
                <a:cs typeface="CiscoSansTT" panose="020B0503020201020303" pitchFamily="34" charset="0"/>
              </a:rPr>
              <a:t>
</a:t>
            </a:r>
          </a:p>
          <a:p>
            <a:pPr algn="ctr" defTabSz="914400" fontAlgn="auto">
              <a:spcBef>
                <a:spcPts val="0"/>
              </a:spcBef>
              <a:spcAft>
                <a:spcPts val="0"/>
              </a:spcAft>
              <a:defRPr/>
            </a:pPr>
            <a:r>
              <a:rPr lang="es-ES_tradnl" b="1" kern="0">
                <a:solidFill>
                  <a:srgbClr val="FFFFFF"/>
                </a:solidFill>
                <a:latin typeface="+mj-lt"/>
              </a:rPr>
              <a:t>
</a:t>
            </a:r>
          </a:p>
        </p:txBody>
      </p:sp>
      <p:pic>
        <p:nvPicPr>
          <p:cNvPr id="8" name="Picture 7">
            <a:extLst>
              <a:ext uri="{FF2B5EF4-FFF2-40B4-BE49-F238E27FC236}">
                <a16:creationId xmlns:a16="http://schemas.microsoft.com/office/drawing/2014/main" id="{78ABDF37-F78B-874E-B7E5-E8365C9624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2" name="video.mp4" descr="video.mp4">
            <a:hlinkClick r:id="" action="ppaction://media"/>
            <a:extLst>
              <a:ext uri="{FF2B5EF4-FFF2-40B4-BE49-F238E27FC236}">
                <a16:creationId xmlns:a16="http://schemas.microsoft.com/office/drawing/2014/main" id="{382D4E9A-FF04-0344-BB23-FF1AF826E58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05963" y="818215"/>
            <a:ext cx="6085755" cy="3423237"/>
          </a:xfrm>
          <a:prstGeom prst="rect">
            <a:avLst/>
          </a:prstGeom>
        </p:spPr>
      </p:pic>
    </p:spTree>
    <p:extLst>
      <p:ext uri="{BB962C8B-B14F-4D97-AF65-F5344CB8AC3E}">
        <p14:creationId xmlns:p14="http://schemas.microsoft.com/office/powerpoint/2010/main" val="32966860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1CBAE5D5-0B64-3143-8BAB-EBDD4B40D3B3}"/>
              </a:ext>
            </a:extLst>
          </p:cNvPr>
          <p:cNvSpPr/>
          <p:nvPr/>
        </p:nvSpPr>
        <p:spPr>
          <a:xfrm rot="5400000">
            <a:off x="1525207" y="-1533310"/>
            <a:ext cx="560026" cy="4129498"/>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2" name="TextBox 11">
            <a:extLst>
              <a:ext uri="{FF2B5EF4-FFF2-40B4-BE49-F238E27FC236}">
                <a16:creationId xmlns:a16="http://schemas.microsoft.com/office/drawing/2014/main" id="{E43D8E95-29B4-A14D-B29C-338724FC2C2B}"/>
              </a:ext>
            </a:extLst>
          </p:cNvPr>
          <p:cNvSpPr txBox="1"/>
          <p:nvPr/>
        </p:nvSpPr>
        <p:spPr>
          <a:xfrm>
            <a:off x="0" y="277523"/>
            <a:ext cx="3869969" cy="507831"/>
          </a:xfrm>
          <a:prstGeom prst="rect">
            <a:avLst/>
          </a:prstGeom>
          <a:noFill/>
        </p:spPr>
        <p:txBody>
          <a:bodyPr wrap="none" rtlCol="0">
            <a:spAutoFit/>
          </a:bodyPr>
          <a:lstStyle/>
          <a:p>
            <a:pPr algn="ctr" defTabSz="914400" fontAlgn="auto">
              <a:spcBef>
                <a:spcPts val="0"/>
              </a:spcBef>
              <a:spcAft>
                <a:spcPts val="0"/>
              </a:spcAft>
              <a:defRPr/>
            </a:pPr>
            <a:r>
              <a:rPr lang="es-ES_tradnl" sz="2700" kern="0">
                <a:solidFill>
                  <a:srgbClr val="FFFFFF"/>
                </a:solidFill>
                <a:latin typeface="CiscoSansTT" panose="020B0503020201020303" pitchFamily="34" charset="0"/>
                <a:cs typeface="CiscoSansTT" panose="020B0503020201020303" pitchFamily="34" charset="0"/>
              </a:rPr>
              <a:t>Tools (</a:t>
            </a:r>
            <a:r>
              <a:rPr lang="es-ES_tradnl" sz="2700" kern="0" err="1">
                <a:solidFill>
                  <a:srgbClr val="FFFFFF"/>
                </a:solidFill>
                <a:latin typeface="CiscoSansTT" panose="020B0503020201020303" pitchFamily="34" charset="0"/>
                <a:cs typeface="CiscoSansTT" panose="020B0503020201020303" pitchFamily="34" charset="0"/>
              </a:rPr>
              <a:t>products</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Used</a:t>
            </a:r>
            <a:r>
              <a:rPr lang="es-ES_tradnl" sz="2700" kern="0">
                <a:solidFill>
                  <a:srgbClr val="FFFFFF"/>
                </a:solidFill>
                <a:latin typeface="CiscoSansTT" panose="020B0503020201020303" pitchFamily="34" charset="0"/>
                <a:cs typeface="CiscoSansTT" panose="020B0503020201020303" pitchFamily="34" charset="0"/>
              </a:rPr>
              <a:t> </a:t>
            </a:r>
            <a:endParaRPr lang="es-ES_tradnl" b="1" kern="0">
              <a:solidFill>
                <a:srgbClr val="FFFFFF"/>
              </a:solidFill>
              <a:latin typeface="+mj-lt"/>
            </a:endParaRPr>
          </a:p>
        </p:txBody>
      </p:sp>
      <p:sp>
        <p:nvSpPr>
          <p:cNvPr id="16" name="TextBox 15">
            <a:extLst>
              <a:ext uri="{FF2B5EF4-FFF2-40B4-BE49-F238E27FC236}">
                <a16:creationId xmlns:a16="http://schemas.microsoft.com/office/drawing/2014/main" id="{7CF32345-DB70-6A42-ADD1-7F11FD1C4F90}"/>
              </a:ext>
            </a:extLst>
          </p:cNvPr>
          <p:cNvSpPr txBox="1"/>
          <p:nvPr/>
        </p:nvSpPr>
        <p:spPr>
          <a:xfrm>
            <a:off x="732264" y="1707963"/>
            <a:ext cx="8069765" cy="355482"/>
          </a:xfrm>
          <a:prstGeom prst="rect">
            <a:avLst/>
          </a:prstGeom>
          <a:noFill/>
        </p:spPr>
        <p:txBody>
          <a:bodyPr wrap="square" rtlCol="0">
            <a:spAutoFit/>
          </a:bodyPr>
          <a:lstStyle/>
          <a:p>
            <a:pPr defTabSz="684213">
              <a:lnSpc>
                <a:spcPct val="95000"/>
              </a:lnSpc>
              <a:spcBef>
                <a:spcPts val="1075"/>
              </a:spcBef>
              <a:buClr>
                <a:schemeClr val="tx2"/>
              </a:buClr>
              <a:buSzPct val="90000"/>
            </a:pPr>
            <a:r>
              <a:rPr lang="en-US" dirty="0">
                <a:solidFill>
                  <a:schemeClr val="bg1"/>
                </a:solidFill>
              </a:rPr>
              <a:t>Python, Flask, Meraki REST API, Meraki</a:t>
            </a:r>
          </a:p>
        </p:txBody>
      </p:sp>
      <p:pic>
        <p:nvPicPr>
          <p:cNvPr id="7" name="Picture 6">
            <a:extLst>
              <a:ext uri="{FF2B5EF4-FFF2-40B4-BE49-F238E27FC236}">
                <a16:creationId xmlns:a16="http://schemas.microsoft.com/office/drawing/2014/main" id="{F152F803-2290-DD47-8EF7-07B8E5C56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402960004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692355-C96D-1040-A108-461C6CC01329}"/>
              </a:ext>
            </a:extLst>
          </p:cNvPr>
          <p:cNvSpPr txBox="1"/>
          <p:nvPr/>
        </p:nvSpPr>
        <p:spPr>
          <a:xfrm>
            <a:off x="5137775" y="825190"/>
            <a:ext cx="4006225" cy="2862322"/>
          </a:xfrm>
          <a:prstGeom prst="rect">
            <a:avLst/>
          </a:prstGeom>
          <a:noFill/>
        </p:spPr>
        <p:txBody>
          <a:bodyPr wrap="none" rtlCol="0">
            <a:spAutoFit/>
          </a:bodyPr>
          <a:lstStyle/>
          <a:p>
            <a:r>
              <a:rPr lang="en-US">
                <a:solidFill>
                  <a:schemeClr val="bg1"/>
                </a:solidFill>
                <a:latin typeface="+mn-lt"/>
              </a:rPr>
              <a:t>Check out the GVE </a:t>
            </a:r>
            <a:r>
              <a:rPr lang="en-US" err="1">
                <a:solidFill>
                  <a:schemeClr val="bg1"/>
                </a:solidFill>
                <a:latin typeface="+mn-lt"/>
              </a:rPr>
              <a:t>Devnet</a:t>
            </a:r>
            <a:r>
              <a:rPr lang="en-US">
                <a:solidFill>
                  <a:schemeClr val="bg1"/>
                </a:solidFill>
                <a:latin typeface="+mn-lt"/>
              </a:rPr>
              <a:t> team @</a:t>
            </a:r>
          </a:p>
          <a:p>
            <a:endParaRPr lang="en-US">
              <a:solidFill>
                <a:schemeClr val="bg1"/>
              </a:solidFill>
              <a:latin typeface="+mn-lt"/>
            </a:endParaRPr>
          </a:p>
          <a:p>
            <a:r>
              <a:rPr lang="en-CA">
                <a:hlinkClick r:id="rId2"/>
              </a:rPr>
              <a:t>https://gve-devnet.cisco.com/</a:t>
            </a:r>
            <a:endParaRPr lang="en-CA"/>
          </a:p>
          <a:p>
            <a:endParaRPr lang="en-CA">
              <a:latin typeface="+mn-lt"/>
            </a:endParaRPr>
          </a:p>
          <a:p>
            <a:endParaRPr lang="en-CA">
              <a:latin typeface="+mn-lt"/>
            </a:endParaRPr>
          </a:p>
          <a:p>
            <a:endParaRPr lang="en-CA">
              <a:latin typeface="+mn-lt"/>
            </a:endParaRPr>
          </a:p>
          <a:p>
            <a:endParaRPr lang="en-CA">
              <a:latin typeface="+mn-lt"/>
            </a:endParaRPr>
          </a:p>
          <a:p>
            <a:r>
              <a:rPr lang="en-CA">
                <a:solidFill>
                  <a:schemeClr val="bg1"/>
                </a:solidFill>
                <a:latin typeface="+mn-lt"/>
              </a:rPr>
              <a:t>Open a GVE case @</a:t>
            </a:r>
          </a:p>
          <a:p>
            <a:endParaRPr lang="en-CA">
              <a:latin typeface="+mn-lt"/>
            </a:endParaRPr>
          </a:p>
          <a:p>
            <a:r>
              <a:rPr lang="en-CA">
                <a:hlinkClick r:id="rId3"/>
              </a:rPr>
              <a:t>https://cep.cloudapps.cisco.com/case</a:t>
            </a:r>
            <a:endParaRPr lang="en-CA">
              <a:latin typeface="+mn-lt"/>
            </a:endParaRPr>
          </a:p>
        </p:txBody>
      </p:sp>
      <p:pic>
        <p:nvPicPr>
          <p:cNvPr id="7" name="Picture 6">
            <a:extLst>
              <a:ext uri="{FF2B5EF4-FFF2-40B4-BE49-F238E27FC236}">
                <a16:creationId xmlns:a16="http://schemas.microsoft.com/office/drawing/2014/main" id="{F6E565A1-5514-A04B-AE1F-3D1D7C2AA8FD}"/>
              </a:ext>
            </a:extLst>
          </p:cNvPr>
          <p:cNvPicPr>
            <a:picLocks noChangeAspect="1"/>
          </p:cNvPicPr>
          <p:nvPr/>
        </p:nvPicPr>
        <p:blipFill>
          <a:blip r:embed="rId4"/>
          <a:stretch>
            <a:fillRect/>
          </a:stretch>
        </p:blipFill>
        <p:spPr>
          <a:xfrm>
            <a:off x="0" y="1263928"/>
            <a:ext cx="4436757" cy="2423584"/>
          </a:xfrm>
          <a:prstGeom prst="rect">
            <a:avLst/>
          </a:prstGeom>
        </p:spPr>
      </p:pic>
    </p:spTree>
    <p:extLst>
      <p:ext uri="{BB962C8B-B14F-4D97-AF65-F5344CB8AC3E}">
        <p14:creationId xmlns:p14="http://schemas.microsoft.com/office/powerpoint/2010/main" val="3427904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SWPoV_ppt_Templatev2" id="{239DE1A4-8C35-F145-826D-AFFCD5DCF97B}" vid="{1EA9B85D-4F2C-6640-AD5C-0BF3466964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99C3734CCCED4CAA0F01E28189E4BA" ma:contentTypeVersion="11" ma:contentTypeDescription="Create a new document." ma:contentTypeScope="" ma:versionID="c004ba18e9f59005887da688197793af">
  <xsd:schema xmlns:xsd="http://www.w3.org/2001/XMLSchema" xmlns:xs="http://www.w3.org/2001/XMLSchema" xmlns:p="http://schemas.microsoft.com/office/2006/metadata/properties" xmlns:ns2="76d23194-bb08-4a48-80a1-9b4c7a99bce8" xmlns:ns3="0f7d2aaa-4e66-42df-8a60-7f70dbb18ce3" targetNamespace="http://schemas.microsoft.com/office/2006/metadata/properties" ma:root="true" ma:fieldsID="ec62ebe74248e5fbee6b0c470581ff31" ns2:_="" ns3:_="">
    <xsd:import namespace="76d23194-bb08-4a48-80a1-9b4c7a99bce8"/>
    <xsd:import namespace="0f7d2aaa-4e66-42df-8a60-7f70dbb18ce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d23194-bb08-4a48-80a1-9b4c7a99bc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7d2aaa-4e66-42df-8a60-7f70dbb18ce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07A531-BAE9-408B-9F03-D932114F809A}">
  <ds:schemaRefs>
    <ds:schemaRef ds:uri="http://schemas.microsoft.com/sharepoint/v3/contenttype/forms"/>
  </ds:schemaRefs>
</ds:datastoreItem>
</file>

<file path=customXml/itemProps2.xml><?xml version="1.0" encoding="utf-8"?>
<ds:datastoreItem xmlns:ds="http://schemas.openxmlformats.org/officeDocument/2006/customXml" ds:itemID="{64AF0D7C-FDCF-48CE-BD51-97985D670B7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35A4DD7-0939-42B3-A910-295A5CE737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d23194-bb08-4a48-80a1-9b4c7a99bce8"/>
    <ds:schemaRef ds:uri="0f7d2aaa-4e66-42df-8a60-7f70dbb18c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theme 2015 16x9</Template>
  <TotalTime>37</TotalTime>
  <Words>1179</Words>
  <Application>Microsoft Macintosh PowerPoint</Application>
  <PresentationFormat>On-screen Show (16:9)</PresentationFormat>
  <Paragraphs>135</Paragraphs>
  <Slides>9</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CiscoSansTT</vt:lpstr>
      <vt:lpstr>CiscoSansTT ExtraLight</vt:lpstr>
      <vt:lpstr>Blue theme 2015 16x9</vt:lpstr>
      <vt:lpstr>Meraki Firmware Upgrade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Case PoV</dc:title>
  <dc:creator>Mariya Andonova (mandonov)</dc:creator>
  <cp:lastModifiedBy>Stien Vanderhallen (stienvan)</cp:lastModifiedBy>
  <cp:revision>11</cp:revision>
  <cp:lastPrinted>2016-04-29T20:31:14Z</cp:lastPrinted>
  <dcterms:created xsi:type="dcterms:W3CDTF">2019-06-10T07:47:01Z</dcterms:created>
  <dcterms:modified xsi:type="dcterms:W3CDTF">2022-06-22T13:39:00Z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0x0101003999C3734CCCED4CAA0F01E28189E4BA</vt:lpwstr>
  </property>
</Properties>
</file>